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07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3657600" y="-3657600"/>
            <a:ext cx="9144000" cy="9144000"/>
          </a:xfrm>
          <a:prstGeom prst="ellipse">
            <a:avLst/>
          </a:prstGeom>
          <a:solidFill>
            <a:srgbClr val="22D3EE">
              <a:alpha val="1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05295" y="3200400"/>
            <a:ext cx="9144000" cy="9144000"/>
          </a:xfrm>
          <a:prstGeom prst="ellipse">
            <a:avLst/>
          </a:prstGeom>
          <a:solidFill>
            <a:srgbClr val="E879F9">
              <a:alpha val="12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09728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1200" kern="0" dirty="0">
                <a:solidFill>
                  <a:srgbClr val="22D3EE"/>
                </a:solidFill>
              </a:rPr>
              <a:t>LETS CONNECT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22960" y="1828800"/>
            <a:ext cx="1097280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UK's first </a:t>
            </a:r>
            <a:pPr indent="0" marL="0">
              <a:buNone/>
            </a:pPr>
            <a:r>
              <a:rPr lang="en-US" sz="4400" b="1" dirty="0">
                <a:solidFill>
                  <a:srgbClr val="E879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profitable, app-free</a:t>
            </a:r>
            <a:pPr indent="0" marL="0">
              <a:buNone/>
            </a:pPr>
            <a:endParaRPr lang="en-US" sz="4400" dirty="0"/>
          </a:p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NFC + CRM platform —</a:t>
            </a:r>
            <a:endParaRPr lang="en-US" sz="4400" dirty="0"/>
          </a:p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in Britain, scaling worldwide.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822960" y="4937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E879F9"/>
                </a:solidFill>
              </a:rPr>
              <a:t>UK Seed Round · £1.25M · 15% Equity · Closing Soon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822960" y="544068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CA3AF"/>
                </a:solidFill>
              </a:rPr>
              <a:t>arun@letsconnectcards.com · letsconnectcard.com/invest/uk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707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3152"/>
            <a:ext cx="12191695" cy="36576"/>
          </a:xfrm>
          <a:prstGeom prst="rect">
            <a:avLst/>
          </a:prstGeom>
          <a:solidFill>
            <a:srgbClr val="E879F9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3657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600" kern="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· EXECUTIVE SUMMARY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7772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whole UK business in 5 lines.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640080" y="653796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</a:rPr>
              <a:t>Lets Connect · UK Seed Round · £1.25M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065215" y="653796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</a:rPr>
              <a:t>letsconnectcard.com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40080" y="2011680"/>
            <a:ext cx="10972800" cy="804672"/>
          </a:xfrm>
          <a:prstGeom prst="roundRect">
            <a:avLst>
              <a:gd name="adj" fmla="val 17045"/>
            </a:avLst>
          </a:prstGeom>
          <a:solidFill>
            <a:srgbClr val="0F0F2E"/>
          </a:solidFill>
          <a:ln w="12700">
            <a:solidFill>
              <a:srgbClr val="333333">
                <a:alpha val="3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011680"/>
            <a:ext cx="25603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2D3EE"/>
                </a:solidFill>
              </a:rPr>
              <a:t>The Business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3474720" y="2011680"/>
            <a:ext cx="795528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UK's first Professional Brand Presence Platform — premium NFC smart cards + brand pages + native Sales CRM, 100% built in-house.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40080" y="2926080"/>
            <a:ext cx="10972800" cy="804672"/>
          </a:xfrm>
          <a:prstGeom prst="roundRect">
            <a:avLst>
              <a:gd name="adj" fmla="val 17045"/>
            </a:avLst>
          </a:prstGeom>
          <a:solidFill>
            <a:srgbClr val="0F0F2E"/>
          </a:solidFill>
          <a:ln w="12700">
            <a:solidFill>
              <a:srgbClr val="333333">
                <a:alpha val="30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2960" y="2926080"/>
            <a:ext cx="25603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2D3EE"/>
                </a:solidFill>
              </a:rPr>
              <a:t>Positioning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474720" y="2926080"/>
            <a:ext cx="795528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UK professionals waste 88% of paper cards and pay £5K+/yr for fragmented CRMs. We replace it all with one tap — at £49 a card.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40080" y="3840480"/>
            <a:ext cx="10972800" cy="804672"/>
          </a:xfrm>
          <a:prstGeom prst="roundRect">
            <a:avLst>
              <a:gd name="adj" fmla="val 17045"/>
            </a:avLst>
          </a:prstGeom>
          <a:solidFill>
            <a:srgbClr val="0F0F2E"/>
          </a:solidFill>
          <a:ln w="12700">
            <a:solidFill>
              <a:srgbClr val="333333">
                <a:alpha val="3000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22960" y="3840480"/>
            <a:ext cx="25603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2D3EE"/>
                </a:solidFill>
              </a:rPr>
              <a:t>Investment Rationale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3474720" y="3840480"/>
            <a:ext cx="795528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£315M UK NFC market by 2032 (11.5% CAGR). 80%+ NFC phones. Premium pricing power. No serious UK-native NFC + CRM player.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40080" y="4754880"/>
            <a:ext cx="10972800" cy="804672"/>
          </a:xfrm>
          <a:prstGeom prst="roundRect">
            <a:avLst>
              <a:gd name="adj" fmla="val 17045"/>
            </a:avLst>
          </a:prstGeom>
          <a:solidFill>
            <a:srgbClr val="0F0F2E"/>
          </a:solidFill>
          <a:ln w="12700">
            <a:solidFill>
              <a:srgbClr val="333333">
                <a:alpha val="3000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2960" y="4754880"/>
            <a:ext cx="25603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2D3EE"/>
                </a:solidFill>
              </a:rPr>
              <a:t>Key Metrics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3474720" y="4754880"/>
            <a:ext cx="795528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£49 ASP · £37 gross profit per card · 75%+ margin. Year 1 target £5.1M revenue / £3.12M net profit on 100K cards across 4 UK cities.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40080" y="5669280"/>
            <a:ext cx="10972800" cy="804672"/>
          </a:xfrm>
          <a:prstGeom prst="roundRect">
            <a:avLst>
              <a:gd name="adj" fmla="val 17045"/>
            </a:avLst>
          </a:prstGeom>
          <a:solidFill>
            <a:srgbClr val="0F0F2E"/>
          </a:solidFill>
          <a:ln w="12700">
            <a:solidFill>
              <a:srgbClr val="333333">
                <a:alpha val="3000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2960" y="5669280"/>
            <a:ext cx="25603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2D3EE"/>
                </a:solidFill>
              </a:rPr>
              <a:t>Deal Contours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3474720" y="5669280"/>
            <a:ext cx="795528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Raising £1.25M for Year 1 UK operations — Team &amp; Office £636K · Franchise &amp; Outreach £280K · Marketing £200K · Events £74K · Machines £60K.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707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3152"/>
            <a:ext cx="12191695" cy="36576"/>
          </a:xfrm>
          <a:prstGeom prst="rect">
            <a:avLst/>
          </a:prstGeom>
          <a:solidFill>
            <a:srgbClr val="E879F9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3657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600" kern="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· THE PROBLEM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7772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UK relationship layer is broken — and overpriced.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640080" y="653796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</a:rPr>
              <a:t>Lets Connect · UK Seed Round · £1.25M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065215" y="653796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</a:rPr>
              <a:t>letsconnectcard.com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19659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CA3AF"/>
                </a:solidFill>
              </a:rPr>
              <a:t>80%+ NFC phones, 5.5M SMEs, 30M professionals — and not a single UK-native NFC + CRM platform owns the gap.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2560320"/>
            <a:ext cx="2697480" cy="2194560"/>
          </a:xfrm>
          <a:prstGeom prst="roundRect">
            <a:avLst>
              <a:gd name="adj" fmla="val 6250"/>
            </a:avLst>
          </a:prstGeom>
          <a:solidFill>
            <a:srgbClr val="0F0F2E"/>
          </a:solidFill>
          <a:ln w="12700">
            <a:solidFill>
              <a:srgbClr val="333333">
                <a:alpha val="3000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2697480"/>
            <a:ext cx="2331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22D3EE"/>
                </a:solidFill>
              </a:rPr>
              <a:t>88%</a:t>
            </a:r>
            <a:endParaRPr lang="en-US" sz="4400" dirty="0"/>
          </a:p>
        </p:txBody>
      </p:sp>
      <p:sp>
        <p:nvSpPr>
          <p:cNvPr id="11" name="Text 9"/>
          <p:cNvSpPr/>
          <p:nvPr/>
        </p:nvSpPr>
        <p:spPr>
          <a:xfrm>
            <a:off x="822960" y="3611880"/>
            <a:ext cx="233172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UK paper cards binned within 7 days — every lost card is a lost lead and a lost £200+ deal.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474720" y="2560320"/>
            <a:ext cx="2697480" cy="2194560"/>
          </a:xfrm>
          <a:prstGeom prst="roundRect">
            <a:avLst>
              <a:gd name="adj" fmla="val 6250"/>
            </a:avLst>
          </a:prstGeom>
          <a:solidFill>
            <a:srgbClr val="0F0F2E"/>
          </a:solidFill>
          <a:ln w="12700">
            <a:solidFill>
              <a:srgbClr val="333333">
                <a:alpha val="3000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657600" y="2697480"/>
            <a:ext cx="2331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E879F9"/>
                </a:solidFill>
              </a:rPr>
              <a:t>5+</a:t>
            </a:r>
            <a:endParaRPr lang="en-US" sz="4400" dirty="0"/>
          </a:p>
        </p:txBody>
      </p:sp>
      <p:sp>
        <p:nvSpPr>
          <p:cNvPr id="14" name="Text 12"/>
          <p:cNvSpPr/>
          <p:nvPr/>
        </p:nvSpPr>
        <p:spPr>
          <a:xfrm>
            <a:off x="3657600" y="3611880"/>
            <a:ext cx="233172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tools a UK professional juggles — LinkedIn, website, Calendly, HubSpot, portfolio. Nothing unified.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309360" y="2560320"/>
            <a:ext cx="2697480" cy="2194560"/>
          </a:xfrm>
          <a:prstGeom prst="roundRect">
            <a:avLst>
              <a:gd name="adj" fmla="val 6250"/>
            </a:avLst>
          </a:prstGeom>
          <a:solidFill>
            <a:srgbClr val="0F0F2E"/>
          </a:solidFill>
          <a:ln w="12700">
            <a:solidFill>
              <a:srgbClr val="333333">
                <a:alpha val="3000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92240" y="2697480"/>
            <a:ext cx="2331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2D3EE"/>
                </a:solidFill>
              </a:rPr>
              <a:t>£5K+/yr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6492240" y="3611880"/>
            <a:ext cx="233172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Salesforce / HubSpot pricing — out of reach for 5.5M SMEs and 30M working professionals.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9144000" y="2560320"/>
            <a:ext cx="2697480" cy="2194560"/>
          </a:xfrm>
          <a:prstGeom prst="roundRect">
            <a:avLst>
              <a:gd name="adj" fmla="val 6250"/>
            </a:avLst>
          </a:prstGeom>
          <a:solidFill>
            <a:srgbClr val="0F0F2E"/>
          </a:solidFill>
          <a:ln w="12700">
            <a:solidFill>
              <a:srgbClr val="333333">
                <a:alpha val="3000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326880" y="2697480"/>
            <a:ext cx="2331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E879F9"/>
                </a:solidFill>
              </a:rPr>
              <a:t>0</a:t>
            </a:r>
            <a:endParaRPr lang="en-US" sz="4400" dirty="0"/>
          </a:p>
        </p:txBody>
      </p:sp>
      <p:sp>
        <p:nvSpPr>
          <p:cNvPr id="20" name="Text 18"/>
          <p:cNvSpPr/>
          <p:nvPr/>
        </p:nvSpPr>
        <p:spPr>
          <a:xfrm>
            <a:off x="9326880" y="3611880"/>
            <a:ext cx="233172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serious UK-native NFC + CRM player. US/AU competitors ship from overseas and price in USD.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40080" y="4937760"/>
            <a:ext cx="10972800" cy="1005840"/>
          </a:xfrm>
          <a:prstGeom prst="roundRect">
            <a:avLst>
              <a:gd name="adj" fmla="val 13636"/>
            </a:avLst>
          </a:prstGeom>
          <a:solidFill>
            <a:srgbClr val="0A1F26"/>
          </a:solidFill>
          <a:ln w="12700">
            <a:solidFill>
              <a:srgbClr val="22D3EE">
                <a:alpha val="3000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22960" y="4983480"/>
            <a:ext cx="10607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UK has 80%+ NFC phones, 5.5M SMEs and one of the highest networking densities in the world — yet the relationship layer is still paper, spreadsheets and overseas SaaS. Lets Connect is the only UK-assembled stack combining premium NFC, brand pages and a native pipeline.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707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3152"/>
            <a:ext cx="12191695" cy="36576"/>
          </a:xfrm>
          <a:prstGeom prst="rect">
            <a:avLst/>
          </a:prstGeom>
          <a:solidFill>
            <a:srgbClr val="E879F9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3657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600" kern="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· SOLUTION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7772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tap. Four products. One platform.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640080" y="653796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</a:rPr>
              <a:t>Lets Connect · UK Seed Round · £1.25M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065215" y="653796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</a:rPr>
              <a:t>letsconnectcard.com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19659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CA3AF"/>
                </a:solidFill>
              </a:rPr>
              <a:t>NFC + brand pages + native CRM + analytics — bundled in a stack no UK competitor matches.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2468880"/>
            <a:ext cx="2697480" cy="1737360"/>
          </a:xfrm>
          <a:prstGeom prst="roundRect">
            <a:avLst>
              <a:gd name="adj" fmla="val 7895"/>
            </a:avLst>
          </a:prstGeom>
          <a:solidFill>
            <a:srgbClr val="0F0F2E"/>
          </a:solidFill>
          <a:ln w="12700">
            <a:solidFill>
              <a:srgbClr val="333333">
                <a:alpha val="30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40080" y="2468880"/>
            <a:ext cx="73152" cy="173736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11" name="Text 9"/>
          <p:cNvSpPr/>
          <p:nvPr/>
        </p:nvSpPr>
        <p:spPr>
          <a:xfrm>
            <a:off x="868680" y="260604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One Tap Sharing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68680" y="3108960"/>
            <a:ext cx="23774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Premium NFC cards tap any phone. Share profile, contact, portfolio, booking. No app for recipients.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3474720" y="2468880"/>
            <a:ext cx="2697480" cy="1737360"/>
          </a:xfrm>
          <a:prstGeom prst="roundRect">
            <a:avLst>
              <a:gd name="adj" fmla="val 7895"/>
            </a:avLst>
          </a:prstGeom>
          <a:solidFill>
            <a:srgbClr val="0F0F2E"/>
          </a:solidFill>
          <a:ln w="12700">
            <a:solidFill>
              <a:srgbClr val="333333">
                <a:alpha val="30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474720" y="2468880"/>
            <a:ext cx="73152" cy="1737360"/>
          </a:xfrm>
          <a:prstGeom prst="rect">
            <a:avLst/>
          </a:prstGeom>
          <a:solidFill>
            <a:srgbClr val="A855F7"/>
          </a:solidFill>
          <a:ln/>
        </p:spPr>
      </p:sp>
      <p:sp>
        <p:nvSpPr>
          <p:cNvPr id="15" name="Text 13"/>
          <p:cNvSpPr/>
          <p:nvPr/>
        </p:nvSpPr>
        <p:spPr>
          <a:xfrm>
            <a:off x="3703320" y="260604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Brand Pages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3703320" y="3108960"/>
            <a:ext cx="23774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Customisable web profiles — bio, services, gallery, blog, testimonials. Update from one dashboard.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6309360" y="2468880"/>
            <a:ext cx="2697480" cy="1737360"/>
          </a:xfrm>
          <a:prstGeom prst="roundRect">
            <a:avLst>
              <a:gd name="adj" fmla="val 7895"/>
            </a:avLst>
          </a:prstGeom>
          <a:solidFill>
            <a:srgbClr val="0F0F2E"/>
          </a:solidFill>
          <a:ln w="12700">
            <a:solidFill>
              <a:srgbClr val="333333">
                <a:alpha val="30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309360" y="2468880"/>
            <a:ext cx="73152" cy="1737360"/>
          </a:xfrm>
          <a:prstGeom prst="rect">
            <a:avLst/>
          </a:prstGeom>
          <a:solidFill>
            <a:srgbClr val="E879F9"/>
          </a:solidFill>
          <a:ln/>
        </p:spPr>
      </p:sp>
      <p:sp>
        <p:nvSpPr>
          <p:cNvPr id="19" name="Text 17"/>
          <p:cNvSpPr/>
          <p:nvPr/>
        </p:nvSpPr>
        <p:spPr>
          <a:xfrm>
            <a:off x="6537960" y="260604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QR Fallback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537960" y="3108960"/>
            <a:ext cx="23774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older phones and printed media. Same powerful profile, accessible via camera scan.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9144000" y="2468880"/>
            <a:ext cx="2697480" cy="1737360"/>
          </a:xfrm>
          <a:prstGeom prst="roundRect">
            <a:avLst>
              <a:gd name="adj" fmla="val 7895"/>
            </a:avLst>
          </a:prstGeom>
          <a:solidFill>
            <a:srgbClr val="0F0F2E"/>
          </a:solidFill>
          <a:ln w="12700">
            <a:solidFill>
              <a:srgbClr val="333333">
                <a:alpha val="30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144000" y="2468880"/>
            <a:ext cx="73152" cy="1737360"/>
          </a:xfrm>
          <a:prstGeom prst="rect">
            <a:avLst/>
          </a:prstGeom>
          <a:solidFill>
            <a:srgbClr val="34D399"/>
          </a:solidFill>
          <a:ln/>
        </p:spPr>
      </p:sp>
      <p:sp>
        <p:nvSpPr>
          <p:cNvPr id="23" name="Text 21"/>
          <p:cNvSpPr/>
          <p:nvPr/>
        </p:nvSpPr>
        <p:spPr>
          <a:xfrm>
            <a:off x="9372600" y="260604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Native Sales CRM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372600" y="3108960"/>
            <a:ext cx="23774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Built-in Kanban pipeline, deal tracking, tasks. £499 lifetime — vs £5K+/yr for Salesforce.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640080" y="44348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500" kern="0" dirty="0">
                <a:solidFill>
                  <a:srgbClr val="E879F9"/>
                </a:solidFill>
              </a:rPr>
              <a:t>OUR MOAT — 5 THINGS NO UK COMPETITOR COMBINES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685800" y="4846320"/>
            <a:ext cx="91440" cy="91440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27" name="Text 25"/>
          <p:cNvSpPr/>
          <p:nvPr/>
        </p:nvSpPr>
        <p:spPr>
          <a:xfrm>
            <a:off x="868680" y="4754880"/>
            <a:ext cx="10698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platform bundling NFC + Brand Pages + native CRM in one UK-assembled stack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685800" y="5138928"/>
            <a:ext cx="91440" cy="91440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29" name="Text 27"/>
          <p:cNvSpPr/>
          <p:nvPr/>
        </p:nvSpPr>
        <p:spPr>
          <a:xfrm>
            <a:off x="868680" y="5047488"/>
            <a:ext cx="10698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 proprietary technology — every line built in-house, zero third-party dependency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685800" y="5431536"/>
            <a:ext cx="91440" cy="91440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31" name="Text 29"/>
          <p:cNvSpPr/>
          <p:nvPr/>
        </p:nvSpPr>
        <p:spPr>
          <a:xfrm>
            <a:off x="868680" y="5340096"/>
            <a:ext cx="10698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UK pricing built for the SME — £49/card premium hardware, no per-seat SaaS tax, £499 lifetime CRM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685800" y="5724144"/>
            <a:ext cx="91440" cy="91440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33" name="Text 31"/>
          <p:cNvSpPr/>
          <p:nvPr/>
        </p:nvSpPr>
        <p:spPr>
          <a:xfrm>
            <a:off x="868680" y="5632704"/>
            <a:ext cx="10698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assembly across 4 main UK cities — 48h delivery, no customs, lower COGS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685800" y="6016752"/>
            <a:ext cx="91440" cy="91440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35" name="Text 33"/>
          <p:cNvSpPr/>
          <p:nvPr/>
        </p:nvSpPr>
        <p:spPr>
          <a:xfrm>
            <a:off x="868680" y="5925312"/>
            <a:ext cx="10698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Franchise &amp; affiliate tools built natively — Blinq, HiHello, Popl, Linq have neither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707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3152"/>
            <a:ext cx="12191695" cy="36576"/>
          </a:xfrm>
          <a:prstGeom prst="rect">
            <a:avLst/>
          </a:prstGeom>
          <a:solidFill>
            <a:srgbClr val="E879F9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3657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600" kern="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03b · PLATFORM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7772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features live in production — one platform, one login.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640080" y="653796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</a:rPr>
              <a:t>Lets Connect · UK Seed Round · £1.25M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065215" y="653796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</a:rPr>
              <a:t>letsconnectcard.com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19659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CA3AF"/>
                </a:solidFill>
              </a:rPr>
              <a:t>A full brand + CRM stack — every capability built in-house, shipping in the product today.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2514600"/>
            <a:ext cx="2148840" cy="2651760"/>
          </a:xfrm>
          <a:prstGeom prst="roundRect">
            <a:avLst>
              <a:gd name="adj" fmla="val 6383"/>
            </a:avLst>
          </a:prstGeom>
          <a:solidFill>
            <a:srgbClr val="0F0F2E"/>
          </a:solidFill>
          <a:ln w="12700">
            <a:solidFill>
              <a:srgbClr val="333333">
                <a:alpha val="3000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2651760"/>
            <a:ext cx="1874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855F7"/>
                </a:solidFill>
              </a:rPr>
              <a:t>PROFILE &amp; BRAND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841248" y="3182112"/>
            <a:ext cx="82296" cy="82296"/>
          </a:xfrm>
          <a:prstGeom prst="ellipse">
            <a:avLst/>
          </a:prstGeom>
          <a:solidFill>
            <a:srgbClr val="A855F7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3063240"/>
            <a:ext cx="1691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Details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841248" y="3566160"/>
            <a:ext cx="82296" cy="82296"/>
          </a:xfrm>
          <a:prstGeom prst="ellipse">
            <a:avLst/>
          </a:prstGeom>
          <a:solidFill>
            <a:srgbClr val="A855F7"/>
          </a:solidFill>
          <a:ln/>
        </p:spPr>
      </p:sp>
      <p:sp>
        <p:nvSpPr>
          <p:cNvPr id="14" name="Text 12"/>
          <p:cNvSpPr/>
          <p:nvPr/>
        </p:nvSpPr>
        <p:spPr>
          <a:xfrm>
            <a:off x="1005840" y="3447288"/>
            <a:ext cx="1691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Links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841248" y="3950208"/>
            <a:ext cx="82296" cy="82296"/>
          </a:xfrm>
          <a:prstGeom prst="ellipse">
            <a:avLst/>
          </a:prstGeom>
          <a:solidFill>
            <a:srgbClr val="A855F7"/>
          </a:solidFill>
          <a:ln/>
        </p:spPr>
      </p:sp>
      <p:sp>
        <p:nvSpPr>
          <p:cNvPr id="16" name="Text 14"/>
          <p:cNvSpPr/>
          <p:nvPr/>
        </p:nvSpPr>
        <p:spPr>
          <a:xfrm>
            <a:off x="1005840" y="3831336"/>
            <a:ext cx="1691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 Profile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841248" y="4334256"/>
            <a:ext cx="82296" cy="82296"/>
          </a:xfrm>
          <a:prstGeom prst="ellipse">
            <a:avLst/>
          </a:prstGeom>
          <a:solidFill>
            <a:srgbClr val="A855F7"/>
          </a:solidFill>
          <a:ln/>
        </p:spPr>
      </p:sp>
      <p:sp>
        <p:nvSpPr>
          <p:cNvPr id="18" name="Text 16"/>
          <p:cNvSpPr/>
          <p:nvPr/>
        </p:nvSpPr>
        <p:spPr>
          <a:xfrm>
            <a:off x="1005840" y="4215384"/>
            <a:ext cx="1691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 Display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41248" y="4718304"/>
            <a:ext cx="82296" cy="82296"/>
          </a:xfrm>
          <a:prstGeom prst="ellipse">
            <a:avLst/>
          </a:prstGeom>
          <a:solidFill>
            <a:srgbClr val="A855F7"/>
          </a:solidFill>
          <a:ln/>
        </p:spPr>
      </p:sp>
      <p:sp>
        <p:nvSpPr>
          <p:cNvPr id="20" name="Text 18"/>
          <p:cNvSpPr/>
          <p:nvPr/>
        </p:nvSpPr>
        <p:spPr>
          <a:xfrm>
            <a:off x="1005840" y="4599432"/>
            <a:ext cx="1691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Templates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2926080" y="2514600"/>
            <a:ext cx="2148840" cy="2651760"/>
          </a:xfrm>
          <a:prstGeom prst="roundRect">
            <a:avLst>
              <a:gd name="adj" fmla="val 6383"/>
            </a:avLst>
          </a:prstGeom>
          <a:solidFill>
            <a:srgbClr val="0F0F2E"/>
          </a:solidFill>
          <a:ln w="12700">
            <a:solidFill>
              <a:srgbClr val="333333">
                <a:alpha val="3000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108960" y="2651760"/>
            <a:ext cx="1874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22D3EE"/>
                </a:solidFill>
              </a:rPr>
              <a:t>CONTENT &amp; SHOWCASE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3127248" y="3182112"/>
            <a:ext cx="82296" cy="82296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24" name="Text 22"/>
          <p:cNvSpPr/>
          <p:nvPr/>
        </p:nvSpPr>
        <p:spPr>
          <a:xfrm>
            <a:off x="3291840" y="3063240"/>
            <a:ext cx="1691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Documents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3127248" y="3566160"/>
            <a:ext cx="82296" cy="82296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26" name="Text 24"/>
          <p:cNvSpPr/>
          <p:nvPr/>
        </p:nvSpPr>
        <p:spPr>
          <a:xfrm>
            <a:off x="3291840" y="3447288"/>
            <a:ext cx="1691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Blog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3127248" y="3950208"/>
            <a:ext cx="82296" cy="82296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28" name="Text 26"/>
          <p:cNvSpPr/>
          <p:nvPr/>
        </p:nvSpPr>
        <p:spPr>
          <a:xfrm>
            <a:off x="3291840" y="3831336"/>
            <a:ext cx="1691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Products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3127248" y="4334256"/>
            <a:ext cx="82296" cy="82296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30" name="Text 28"/>
          <p:cNvSpPr/>
          <p:nvPr/>
        </p:nvSpPr>
        <p:spPr>
          <a:xfrm>
            <a:off x="3291840" y="4215384"/>
            <a:ext cx="1691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Gallery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3127248" y="4718304"/>
            <a:ext cx="82296" cy="82296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32" name="Text 30"/>
          <p:cNvSpPr/>
          <p:nvPr/>
        </p:nvSpPr>
        <p:spPr>
          <a:xfrm>
            <a:off x="3291840" y="4599432"/>
            <a:ext cx="1691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Testimonials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5212080" y="2514600"/>
            <a:ext cx="2148840" cy="2651760"/>
          </a:xfrm>
          <a:prstGeom prst="roundRect">
            <a:avLst>
              <a:gd name="adj" fmla="val 6383"/>
            </a:avLst>
          </a:prstGeom>
          <a:solidFill>
            <a:srgbClr val="0F0F2E"/>
          </a:solidFill>
          <a:ln w="12700">
            <a:solidFill>
              <a:srgbClr val="333333">
                <a:alpha val="3000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5394960" y="2651760"/>
            <a:ext cx="1874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E879F9"/>
                </a:solidFill>
              </a:rPr>
              <a:t>ENGAGEMENT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5413248" y="3182112"/>
            <a:ext cx="82296" cy="82296"/>
          </a:xfrm>
          <a:prstGeom prst="ellipse">
            <a:avLst/>
          </a:prstGeom>
          <a:solidFill>
            <a:srgbClr val="E879F9"/>
          </a:solidFill>
          <a:ln/>
        </p:spPr>
      </p:sp>
      <p:sp>
        <p:nvSpPr>
          <p:cNvPr id="36" name="Text 34"/>
          <p:cNvSpPr/>
          <p:nvPr/>
        </p:nvSpPr>
        <p:spPr>
          <a:xfrm>
            <a:off x="5577840" y="3063240"/>
            <a:ext cx="1691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Password Protection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5413248" y="3566160"/>
            <a:ext cx="82296" cy="82296"/>
          </a:xfrm>
          <a:prstGeom prst="ellipse">
            <a:avLst/>
          </a:prstGeom>
          <a:solidFill>
            <a:srgbClr val="E879F9"/>
          </a:solidFill>
          <a:ln/>
        </p:spPr>
      </p:sp>
      <p:sp>
        <p:nvSpPr>
          <p:cNvPr id="38" name="Text 36"/>
          <p:cNvSpPr/>
          <p:nvPr/>
        </p:nvSpPr>
        <p:spPr>
          <a:xfrm>
            <a:off x="5577840" y="3447288"/>
            <a:ext cx="1691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Visibility &amp; Order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5413248" y="3950208"/>
            <a:ext cx="82296" cy="82296"/>
          </a:xfrm>
          <a:prstGeom prst="ellipse">
            <a:avLst/>
          </a:prstGeom>
          <a:solidFill>
            <a:srgbClr val="E879F9"/>
          </a:solidFill>
          <a:ln/>
        </p:spPr>
      </p:sp>
      <p:sp>
        <p:nvSpPr>
          <p:cNvPr id="40" name="Text 38"/>
          <p:cNvSpPr/>
          <p:nvPr/>
        </p:nvSpPr>
        <p:spPr>
          <a:xfrm>
            <a:off x="5577840" y="3831336"/>
            <a:ext cx="1691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Bookings</a:t>
            </a:r>
            <a:endParaRPr lang="en-US" sz="1100" dirty="0"/>
          </a:p>
        </p:txBody>
      </p:sp>
      <p:sp>
        <p:nvSpPr>
          <p:cNvPr id="41" name="Shape 39"/>
          <p:cNvSpPr/>
          <p:nvPr/>
        </p:nvSpPr>
        <p:spPr>
          <a:xfrm>
            <a:off x="5413248" y="4334256"/>
            <a:ext cx="82296" cy="82296"/>
          </a:xfrm>
          <a:prstGeom prst="ellipse">
            <a:avLst/>
          </a:prstGeom>
          <a:solidFill>
            <a:srgbClr val="E879F9"/>
          </a:solidFill>
          <a:ln/>
        </p:spPr>
      </p:sp>
      <p:sp>
        <p:nvSpPr>
          <p:cNvPr id="42" name="Text 40"/>
          <p:cNvSpPr/>
          <p:nvPr/>
        </p:nvSpPr>
        <p:spPr>
          <a:xfrm>
            <a:off x="5577840" y="4215384"/>
            <a:ext cx="1691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Reviews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5413248" y="4718304"/>
            <a:ext cx="82296" cy="82296"/>
          </a:xfrm>
          <a:prstGeom prst="ellipse">
            <a:avLst/>
          </a:prstGeom>
          <a:solidFill>
            <a:srgbClr val="E879F9"/>
          </a:solidFill>
          <a:ln/>
        </p:spPr>
      </p:sp>
      <p:sp>
        <p:nvSpPr>
          <p:cNvPr id="44" name="Text 42"/>
          <p:cNvSpPr/>
          <p:nvPr/>
        </p:nvSpPr>
        <p:spPr>
          <a:xfrm>
            <a:off x="5577840" y="4599432"/>
            <a:ext cx="1691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to Wallet</a:t>
            </a:r>
            <a:endParaRPr lang="en-US" sz="1100" dirty="0"/>
          </a:p>
        </p:txBody>
      </p:sp>
      <p:sp>
        <p:nvSpPr>
          <p:cNvPr id="45" name="Shape 43"/>
          <p:cNvSpPr/>
          <p:nvPr/>
        </p:nvSpPr>
        <p:spPr>
          <a:xfrm>
            <a:off x="7498080" y="2514600"/>
            <a:ext cx="2148840" cy="2651760"/>
          </a:xfrm>
          <a:prstGeom prst="roundRect">
            <a:avLst>
              <a:gd name="adj" fmla="val 6383"/>
            </a:avLst>
          </a:prstGeom>
          <a:solidFill>
            <a:srgbClr val="0F0F2E"/>
          </a:solidFill>
          <a:ln w="12700">
            <a:solidFill>
              <a:srgbClr val="333333">
                <a:alpha val="30000"/>
              </a:srgbClr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7680960" y="2651760"/>
            <a:ext cx="1874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34D399"/>
                </a:solidFill>
              </a:rPr>
              <a:t>CRM &amp; LEADS</a:t>
            </a:r>
            <a:endParaRPr lang="en-US" sz="1000" dirty="0"/>
          </a:p>
        </p:txBody>
      </p:sp>
      <p:sp>
        <p:nvSpPr>
          <p:cNvPr id="47" name="Shape 45"/>
          <p:cNvSpPr/>
          <p:nvPr/>
        </p:nvSpPr>
        <p:spPr>
          <a:xfrm>
            <a:off x="7699248" y="3182112"/>
            <a:ext cx="82296" cy="82296"/>
          </a:xfrm>
          <a:prstGeom prst="ellipse">
            <a:avLst/>
          </a:prstGeom>
          <a:solidFill>
            <a:srgbClr val="34D399"/>
          </a:solidFill>
          <a:ln/>
        </p:spPr>
      </p:sp>
      <p:sp>
        <p:nvSpPr>
          <p:cNvPr id="48" name="Text 46"/>
          <p:cNvSpPr/>
          <p:nvPr/>
        </p:nvSpPr>
        <p:spPr>
          <a:xfrm>
            <a:off x="7863840" y="3063240"/>
            <a:ext cx="1691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 CRM (Kanban)</a:t>
            </a:r>
            <a:endParaRPr lang="en-US" sz="1100" dirty="0"/>
          </a:p>
        </p:txBody>
      </p:sp>
      <p:sp>
        <p:nvSpPr>
          <p:cNvPr id="49" name="Shape 47"/>
          <p:cNvSpPr/>
          <p:nvPr/>
        </p:nvSpPr>
        <p:spPr>
          <a:xfrm>
            <a:off x="7699248" y="3566160"/>
            <a:ext cx="82296" cy="82296"/>
          </a:xfrm>
          <a:prstGeom prst="ellipse">
            <a:avLst/>
          </a:prstGeom>
          <a:solidFill>
            <a:srgbClr val="34D399"/>
          </a:solidFill>
          <a:ln/>
        </p:spPr>
      </p:sp>
      <p:sp>
        <p:nvSpPr>
          <p:cNvPr id="50" name="Text 48"/>
          <p:cNvSpPr/>
          <p:nvPr/>
        </p:nvSpPr>
        <p:spPr>
          <a:xfrm>
            <a:off x="7863840" y="3447288"/>
            <a:ext cx="1691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 Leads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7699248" y="3950208"/>
            <a:ext cx="82296" cy="82296"/>
          </a:xfrm>
          <a:prstGeom prst="ellipse">
            <a:avLst/>
          </a:prstGeom>
          <a:solidFill>
            <a:srgbClr val="34D399"/>
          </a:solidFill>
          <a:ln/>
        </p:spPr>
      </p:sp>
      <p:sp>
        <p:nvSpPr>
          <p:cNvPr id="52" name="Text 50"/>
          <p:cNvSpPr/>
          <p:nvPr/>
        </p:nvSpPr>
        <p:spPr>
          <a:xfrm>
            <a:off x="7863840" y="3831336"/>
            <a:ext cx="1691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Enquiries</a:t>
            </a:r>
            <a:endParaRPr lang="en-US" sz="1100" dirty="0"/>
          </a:p>
        </p:txBody>
      </p:sp>
      <p:sp>
        <p:nvSpPr>
          <p:cNvPr id="53" name="Shape 51"/>
          <p:cNvSpPr/>
          <p:nvPr/>
        </p:nvSpPr>
        <p:spPr>
          <a:xfrm>
            <a:off x="7699248" y="4334256"/>
            <a:ext cx="82296" cy="82296"/>
          </a:xfrm>
          <a:prstGeom prst="ellipse">
            <a:avLst/>
          </a:prstGeom>
          <a:solidFill>
            <a:srgbClr val="34D399"/>
          </a:solidFill>
          <a:ln/>
        </p:spPr>
      </p:sp>
      <p:sp>
        <p:nvSpPr>
          <p:cNvPr id="54" name="Text 52"/>
          <p:cNvSpPr/>
          <p:nvPr/>
        </p:nvSpPr>
        <p:spPr>
          <a:xfrm>
            <a:off x="7863840" y="4215384"/>
            <a:ext cx="1691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Subscribers</a:t>
            </a:r>
            <a:endParaRPr lang="en-US" sz="1100" dirty="0"/>
          </a:p>
        </p:txBody>
      </p:sp>
      <p:sp>
        <p:nvSpPr>
          <p:cNvPr id="55" name="Shape 53"/>
          <p:cNvSpPr/>
          <p:nvPr/>
        </p:nvSpPr>
        <p:spPr>
          <a:xfrm>
            <a:off x="7699248" y="4718304"/>
            <a:ext cx="82296" cy="82296"/>
          </a:xfrm>
          <a:prstGeom prst="ellipse">
            <a:avLst/>
          </a:prstGeom>
          <a:solidFill>
            <a:srgbClr val="34D399"/>
          </a:solidFill>
          <a:ln/>
        </p:spPr>
      </p:sp>
      <p:sp>
        <p:nvSpPr>
          <p:cNvPr id="56" name="Text 54"/>
          <p:cNvSpPr/>
          <p:nvPr/>
        </p:nvSpPr>
        <p:spPr>
          <a:xfrm>
            <a:off x="7863840" y="4599432"/>
            <a:ext cx="1691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 Scanner</a:t>
            </a:r>
            <a:endParaRPr lang="en-US" sz="1100" dirty="0"/>
          </a:p>
        </p:txBody>
      </p:sp>
      <p:sp>
        <p:nvSpPr>
          <p:cNvPr id="57" name="Shape 55"/>
          <p:cNvSpPr/>
          <p:nvPr/>
        </p:nvSpPr>
        <p:spPr>
          <a:xfrm>
            <a:off x="9784080" y="2514600"/>
            <a:ext cx="2148840" cy="2651760"/>
          </a:xfrm>
          <a:prstGeom prst="roundRect">
            <a:avLst>
              <a:gd name="adj" fmla="val 6383"/>
            </a:avLst>
          </a:prstGeom>
          <a:solidFill>
            <a:srgbClr val="0F0F2E"/>
          </a:solidFill>
          <a:ln w="12700">
            <a:solidFill>
              <a:srgbClr val="333333">
                <a:alpha val="30000"/>
              </a:srgbClr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9966960" y="2651760"/>
            <a:ext cx="1874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FBBF24"/>
                </a:solidFill>
              </a:rPr>
              <a:t>UTILITIES &amp; DATA</a:t>
            </a:r>
            <a:endParaRPr lang="en-US" sz="1000" dirty="0"/>
          </a:p>
        </p:txBody>
      </p:sp>
      <p:sp>
        <p:nvSpPr>
          <p:cNvPr id="59" name="Shape 57"/>
          <p:cNvSpPr/>
          <p:nvPr/>
        </p:nvSpPr>
        <p:spPr>
          <a:xfrm>
            <a:off x="9985248" y="3182112"/>
            <a:ext cx="82296" cy="82296"/>
          </a:xfrm>
          <a:prstGeom prst="ellipse">
            <a:avLst/>
          </a:prstGeom>
          <a:solidFill>
            <a:srgbClr val="FBBF24"/>
          </a:solidFill>
          <a:ln/>
        </p:spPr>
      </p:sp>
      <p:sp>
        <p:nvSpPr>
          <p:cNvPr id="60" name="Text 58"/>
          <p:cNvSpPr/>
          <p:nvPr/>
        </p:nvSpPr>
        <p:spPr>
          <a:xfrm>
            <a:off x="10149840" y="3063240"/>
            <a:ext cx="1691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Analytics</a:t>
            </a:r>
            <a:endParaRPr lang="en-US" sz="1100" dirty="0"/>
          </a:p>
        </p:txBody>
      </p:sp>
      <p:sp>
        <p:nvSpPr>
          <p:cNvPr id="61" name="Shape 59"/>
          <p:cNvSpPr/>
          <p:nvPr/>
        </p:nvSpPr>
        <p:spPr>
          <a:xfrm>
            <a:off x="9985248" y="3566160"/>
            <a:ext cx="82296" cy="82296"/>
          </a:xfrm>
          <a:prstGeom prst="ellipse">
            <a:avLst/>
          </a:prstGeom>
          <a:solidFill>
            <a:srgbClr val="FBBF24"/>
          </a:solidFill>
          <a:ln/>
        </p:spPr>
      </p:sp>
      <p:sp>
        <p:nvSpPr>
          <p:cNvPr id="62" name="Text 60"/>
          <p:cNvSpPr/>
          <p:nvPr/>
        </p:nvSpPr>
        <p:spPr>
          <a:xfrm>
            <a:off x="10149840" y="3447288"/>
            <a:ext cx="1691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 Forms</a:t>
            </a:r>
            <a:endParaRPr lang="en-US" sz="1100" dirty="0"/>
          </a:p>
        </p:txBody>
      </p:sp>
      <p:sp>
        <p:nvSpPr>
          <p:cNvPr id="63" name="Shape 61"/>
          <p:cNvSpPr/>
          <p:nvPr/>
        </p:nvSpPr>
        <p:spPr>
          <a:xfrm>
            <a:off x="9985248" y="3950208"/>
            <a:ext cx="82296" cy="82296"/>
          </a:xfrm>
          <a:prstGeom prst="ellipse">
            <a:avLst/>
          </a:prstGeom>
          <a:solidFill>
            <a:srgbClr val="FBBF24"/>
          </a:solidFill>
          <a:ln/>
        </p:spPr>
      </p:sp>
      <p:sp>
        <p:nvSpPr>
          <p:cNvPr id="64" name="Text 62"/>
          <p:cNvSpPr/>
          <p:nvPr/>
        </p:nvSpPr>
        <p:spPr>
          <a:xfrm>
            <a:off x="10149840" y="3831336"/>
            <a:ext cx="1691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Export</a:t>
            </a:r>
            <a:endParaRPr lang="en-US" sz="1100" dirty="0"/>
          </a:p>
        </p:txBody>
      </p:sp>
      <p:sp>
        <p:nvSpPr>
          <p:cNvPr id="65" name="Shape 63"/>
          <p:cNvSpPr/>
          <p:nvPr/>
        </p:nvSpPr>
        <p:spPr>
          <a:xfrm>
            <a:off x="9985248" y="4334256"/>
            <a:ext cx="82296" cy="82296"/>
          </a:xfrm>
          <a:prstGeom prst="ellipse">
            <a:avLst/>
          </a:prstGeom>
          <a:solidFill>
            <a:srgbClr val="FBBF24"/>
          </a:solidFill>
          <a:ln/>
        </p:spPr>
      </p:sp>
      <p:sp>
        <p:nvSpPr>
          <p:cNvPr id="66" name="Text 64"/>
          <p:cNvSpPr/>
          <p:nvPr/>
        </p:nvSpPr>
        <p:spPr>
          <a:xfrm>
            <a:off x="10149840" y="4215384"/>
            <a:ext cx="1691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Location Tracker</a:t>
            </a:r>
            <a:endParaRPr lang="en-US" sz="1100" dirty="0"/>
          </a:p>
        </p:txBody>
      </p:sp>
      <p:sp>
        <p:nvSpPr>
          <p:cNvPr id="67" name="Shape 65"/>
          <p:cNvSpPr/>
          <p:nvPr/>
        </p:nvSpPr>
        <p:spPr>
          <a:xfrm>
            <a:off x="9985248" y="4718304"/>
            <a:ext cx="82296" cy="82296"/>
          </a:xfrm>
          <a:prstGeom prst="ellipse">
            <a:avLst/>
          </a:prstGeom>
          <a:solidFill>
            <a:srgbClr val="FBBF24"/>
          </a:solidFill>
          <a:ln/>
        </p:spPr>
      </p:sp>
      <p:sp>
        <p:nvSpPr>
          <p:cNvPr id="68" name="Text 66"/>
          <p:cNvSpPr/>
          <p:nvPr/>
        </p:nvSpPr>
        <p:spPr>
          <a:xfrm>
            <a:off x="10149840" y="4599432"/>
            <a:ext cx="1691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URL Redirector</a:t>
            </a:r>
            <a:endParaRPr lang="en-US" sz="1100" dirty="0"/>
          </a:p>
        </p:txBody>
      </p:sp>
      <p:sp>
        <p:nvSpPr>
          <p:cNvPr id="69" name="Shape 67"/>
          <p:cNvSpPr/>
          <p:nvPr/>
        </p:nvSpPr>
        <p:spPr>
          <a:xfrm>
            <a:off x="640080" y="5349240"/>
            <a:ext cx="10972800" cy="685800"/>
          </a:xfrm>
          <a:prstGeom prst="roundRect">
            <a:avLst>
              <a:gd name="adj" fmla="val 20000"/>
            </a:avLst>
          </a:prstGeom>
          <a:solidFill>
            <a:srgbClr val="0A1F26"/>
          </a:solidFill>
          <a:ln w="12700">
            <a:solidFill>
              <a:srgbClr val="22D3EE">
                <a:alpha val="30000"/>
              </a:srgbClr>
            </a:solidFill>
            <a:prstDash val="solid"/>
          </a:ln>
        </p:spPr>
      </p:sp>
      <p:sp>
        <p:nvSpPr>
          <p:cNvPr id="70" name="Text 68"/>
          <p:cNvSpPr/>
          <p:nvPr/>
        </p:nvSpPr>
        <p:spPr>
          <a:xfrm>
            <a:off x="822960" y="5394960"/>
            <a:ext cx="10607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features · 0 third-party dependencies. </a:t>
            </a:r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Blinq, HiHello, Popl and Linq combined don't match the breadth of what a Lets Connect user gets for £49.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707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3152"/>
            <a:ext cx="12191695" cy="36576"/>
          </a:xfrm>
          <a:prstGeom prst="rect">
            <a:avLst/>
          </a:prstGeom>
          <a:solidFill>
            <a:srgbClr val="E879F9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3657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600" kern="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· MARKET OPPORTUNITY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7772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£315M by 2032. The UK NFC market has no native leader.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640080" y="653796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</a:rPr>
              <a:t>Lets Connect · UK Seed Round · £1.25M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065215" y="653796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</a:rPr>
              <a:t>letsconnectcard.com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19659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CA3AF"/>
                </a:solidFill>
              </a:rPr>
              <a:t>11.5% CAGR · 80%+ NFC phone penetration · Overseas players still pricing in USD.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2743200"/>
            <a:ext cx="2697480" cy="3200400"/>
          </a:xfrm>
          <a:prstGeom prst="roundRect">
            <a:avLst>
              <a:gd name="adj" fmla="val 5085"/>
            </a:avLst>
          </a:prstGeom>
          <a:solidFill>
            <a:srgbClr val="0F0F2E"/>
          </a:solidFill>
          <a:ln w="12700">
            <a:solidFill>
              <a:srgbClr val="333333">
                <a:alpha val="3000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0080" y="3200400"/>
            <a:ext cx="26974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rgbClr val="22D3EE"/>
                </a:solidFill>
              </a:rPr>
              <a:t>£315M</a:t>
            </a:r>
            <a:endParaRPr lang="en-US" sz="5000" dirty="0"/>
          </a:p>
        </p:txBody>
      </p:sp>
      <p:sp>
        <p:nvSpPr>
          <p:cNvPr id="11" name="Text 9"/>
          <p:cNvSpPr/>
          <p:nvPr/>
        </p:nvSpPr>
        <p:spPr>
          <a:xfrm>
            <a:off x="822960" y="4526280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UK NFC Market 2032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22960" y="5074920"/>
            <a:ext cx="2331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11.5% CAGR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3474720" y="2743200"/>
            <a:ext cx="2697480" cy="3200400"/>
          </a:xfrm>
          <a:prstGeom prst="roundRect">
            <a:avLst>
              <a:gd name="adj" fmla="val 5085"/>
            </a:avLst>
          </a:prstGeom>
          <a:solidFill>
            <a:srgbClr val="0F0F2E"/>
          </a:solidFill>
          <a:ln w="12700">
            <a:solidFill>
              <a:srgbClr val="333333">
                <a:alpha val="3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474720" y="3200400"/>
            <a:ext cx="26974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rgbClr val="A855F7"/>
                </a:solidFill>
              </a:rPr>
              <a:t>5.5M</a:t>
            </a:r>
            <a:endParaRPr lang="en-US" sz="5000" dirty="0"/>
          </a:p>
        </p:txBody>
      </p:sp>
      <p:sp>
        <p:nvSpPr>
          <p:cNvPr id="15" name="Text 13"/>
          <p:cNvSpPr/>
          <p:nvPr/>
        </p:nvSpPr>
        <p:spPr>
          <a:xfrm>
            <a:off x="3657600" y="4526280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UK SMEs (TAM)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3657600" y="5074920"/>
            <a:ext cx="2331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Priced-out of £5K+/yr CRMs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309360" y="2743200"/>
            <a:ext cx="2697480" cy="3200400"/>
          </a:xfrm>
          <a:prstGeom prst="roundRect">
            <a:avLst>
              <a:gd name="adj" fmla="val 5085"/>
            </a:avLst>
          </a:prstGeom>
          <a:solidFill>
            <a:srgbClr val="0F0F2E"/>
          </a:solidFill>
          <a:ln w="12700">
            <a:solidFill>
              <a:srgbClr val="333333">
                <a:alpha val="3000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09360" y="3200400"/>
            <a:ext cx="26974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rgbClr val="E879F9"/>
                </a:solidFill>
              </a:rPr>
              <a:t>30M+</a:t>
            </a:r>
            <a:endParaRPr lang="en-US" sz="5000" dirty="0"/>
          </a:p>
        </p:txBody>
      </p:sp>
      <p:sp>
        <p:nvSpPr>
          <p:cNvPr id="19" name="Text 17"/>
          <p:cNvSpPr/>
          <p:nvPr/>
        </p:nvSpPr>
        <p:spPr>
          <a:xfrm>
            <a:off x="6492240" y="4526280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UK Professionals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492240" y="5074920"/>
            <a:ext cx="2331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networkers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9144000" y="2743200"/>
            <a:ext cx="2697480" cy="3200400"/>
          </a:xfrm>
          <a:prstGeom prst="roundRect">
            <a:avLst>
              <a:gd name="adj" fmla="val 5085"/>
            </a:avLst>
          </a:prstGeom>
          <a:solidFill>
            <a:srgbClr val="0F0F2E"/>
          </a:solidFill>
          <a:ln w="12700">
            <a:solidFill>
              <a:srgbClr val="333333">
                <a:alpha val="3000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144000" y="3200400"/>
            <a:ext cx="26974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rgbClr val="34D399"/>
                </a:solidFill>
              </a:rPr>
              <a:t>80%+</a:t>
            </a:r>
            <a:endParaRPr lang="en-US" sz="5000" dirty="0"/>
          </a:p>
        </p:txBody>
      </p:sp>
      <p:sp>
        <p:nvSpPr>
          <p:cNvPr id="23" name="Text 21"/>
          <p:cNvSpPr/>
          <p:nvPr/>
        </p:nvSpPr>
        <p:spPr>
          <a:xfrm>
            <a:off x="9326880" y="4526280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NFC-enabled phones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326880" y="5074920"/>
            <a:ext cx="2331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Infrastructure ready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707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3152"/>
            <a:ext cx="12191695" cy="36576"/>
          </a:xfrm>
          <a:prstGeom prst="rect">
            <a:avLst/>
          </a:prstGeom>
          <a:solidFill>
            <a:srgbClr val="E879F9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3657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600" kern="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· COMPETITIVE LANDSCAPE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7772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category is validated. The UK has no leader yet.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640080" y="653796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</a:rPr>
              <a:t>Lets Connect · UK Seed Round · £1.25M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065215" y="653796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</a:rPr>
              <a:t>letsconnectcard.com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19659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CA3AF"/>
                </a:solidFill>
              </a:rPr>
              <a:t>Global competitors have raised $68M+ combined — none are UK-native, none ship a native Sales CRM, none assemble locally.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40080" y="260604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Blinq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40080" y="29718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CA3AF"/>
                </a:solidFill>
              </a:rPr>
              <a:t>$25M Series A · May 2025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3200400" y="2770632"/>
            <a:ext cx="5943600" cy="365760"/>
          </a:xfrm>
          <a:prstGeom prst="roundRect">
            <a:avLst>
              <a:gd name="adj" fmla="val 50000"/>
            </a:avLst>
          </a:prstGeom>
          <a:solidFill>
            <a:srgbClr val="FFFFFF">
              <a:alpha val="8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3200400" y="2770632"/>
            <a:ext cx="5646420" cy="365760"/>
          </a:xfrm>
          <a:prstGeom prst="roundRect">
            <a:avLst>
              <a:gd name="adj" fmla="val 50000"/>
            </a:avLst>
          </a:prstGeom>
          <a:solidFill>
            <a:srgbClr val="E879F9"/>
          </a:solidFill>
          <a:ln/>
        </p:spPr>
      </p:sp>
      <p:sp>
        <p:nvSpPr>
          <p:cNvPr id="13" name="Text 11"/>
          <p:cNvSpPr/>
          <p:nvPr/>
        </p:nvSpPr>
        <p:spPr>
          <a:xfrm>
            <a:off x="9326880" y="2606040"/>
            <a:ext cx="2286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2D3EE"/>
                </a:solidFill>
              </a:rPr>
              <a:t>$28.5M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40080" y="338328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Linq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40080" y="374904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CA3AF"/>
                </a:solidFill>
              </a:rPr>
              <a:t>$20M Series A · Dec 2025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200400" y="3547872"/>
            <a:ext cx="5943600" cy="365760"/>
          </a:xfrm>
          <a:prstGeom prst="roundRect">
            <a:avLst>
              <a:gd name="adj" fmla="val 50000"/>
            </a:avLst>
          </a:prstGeom>
          <a:solidFill>
            <a:srgbClr val="FFFFFF">
              <a:alpha val="8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3200400" y="3547872"/>
            <a:ext cx="5507736" cy="365760"/>
          </a:xfrm>
          <a:prstGeom prst="roundRect">
            <a:avLst>
              <a:gd name="adj" fmla="val 50000"/>
            </a:avLst>
          </a:prstGeom>
          <a:solidFill>
            <a:srgbClr val="E879F9"/>
          </a:solidFill>
          <a:ln/>
        </p:spPr>
      </p:sp>
      <p:sp>
        <p:nvSpPr>
          <p:cNvPr id="18" name="Text 16"/>
          <p:cNvSpPr/>
          <p:nvPr/>
        </p:nvSpPr>
        <p:spPr>
          <a:xfrm>
            <a:off x="9326880" y="3383280"/>
            <a:ext cx="2286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2D3EE"/>
                </a:solidFill>
              </a:rPr>
              <a:t>$27.8M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40080" y="416052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HiHello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640080" y="452628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CA3AF"/>
                </a:solidFill>
              </a:rPr>
              <a:t>$7.5M Series A · Jul 2021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3200400" y="4325112"/>
            <a:ext cx="5943600" cy="365760"/>
          </a:xfrm>
          <a:prstGeom prst="roundRect">
            <a:avLst>
              <a:gd name="adj" fmla="val 50000"/>
            </a:avLst>
          </a:prstGeom>
          <a:solidFill>
            <a:srgbClr val="FFFFFF">
              <a:alpha val="8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3200400" y="4325112"/>
            <a:ext cx="1981200" cy="365760"/>
          </a:xfrm>
          <a:prstGeom prst="roundRect">
            <a:avLst>
              <a:gd name="adj" fmla="val 50000"/>
            </a:avLst>
          </a:prstGeom>
          <a:solidFill>
            <a:srgbClr val="E879F9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4160520"/>
            <a:ext cx="2286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2D3EE"/>
                </a:solidFill>
              </a:rPr>
              <a:t>$10M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640080" y="493776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Popl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640080" y="530352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CA3AF"/>
                </a:solidFill>
              </a:rPr>
              <a:t>Seed · 2021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3200400" y="5102352"/>
            <a:ext cx="5943600" cy="365760"/>
          </a:xfrm>
          <a:prstGeom prst="roundRect">
            <a:avLst>
              <a:gd name="adj" fmla="val 50000"/>
            </a:avLst>
          </a:prstGeom>
          <a:solidFill>
            <a:srgbClr val="FFFFFF">
              <a:alpha val="8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3200400" y="5102352"/>
            <a:ext cx="435864" cy="365760"/>
          </a:xfrm>
          <a:prstGeom prst="roundRect">
            <a:avLst>
              <a:gd name="adj" fmla="val 50000"/>
            </a:avLst>
          </a:prstGeom>
          <a:solidFill>
            <a:srgbClr val="E879F9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4937760"/>
            <a:ext cx="2286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2D3EE"/>
                </a:solidFill>
              </a:rPr>
              <a:t>$2.2M</a:t>
            </a:r>
            <a:endParaRPr lang="en-US" sz="1800" dirty="0"/>
          </a:p>
        </p:txBody>
      </p:sp>
      <p:sp>
        <p:nvSpPr>
          <p:cNvPr id="29" name="Shape 27"/>
          <p:cNvSpPr/>
          <p:nvPr/>
        </p:nvSpPr>
        <p:spPr>
          <a:xfrm>
            <a:off x="640080" y="5623560"/>
            <a:ext cx="10972800" cy="594360"/>
          </a:xfrm>
          <a:prstGeom prst="roundRect">
            <a:avLst>
              <a:gd name="adj" fmla="val 23077"/>
            </a:avLst>
          </a:prstGeom>
          <a:solidFill>
            <a:srgbClr val="1A0A26"/>
          </a:solidFill>
          <a:ln w="12700">
            <a:solidFill>
              <a:srgbClr val="E879F9">
                <a:alpha val="3000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22960" y="5669280"/>
            <a:ext cx="10607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$68M+ of institutional capital has validated this category — every overseas competitor prices in USD, ships from abroad, and has no native Sales CRM. Lets Connect is the only UK-assembled, UK-priced contender — entering at a fraction of these valuations.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707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3152"/>
            <a:ext cx="12191695" cy="36576"/>
          </a:xfrm>
          <a:prstGeom prst="rect">
            <a:avLst/>
          </a:prstGeom>
          <a:solidFill>
            <a:srgbClr val="E879F9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3657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600" kern="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· WHY BETTER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7772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capabilities vs every global competitor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640080" y="653796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</a:rPr>
              <a:t>Lets Connect · UK Seed Round · £1.25M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065215" y="653796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</a:rPr>
              <a:t>letsconnectcard.com</a:t>
            </a:r>
            <a:endParaRPr lang="en-US" sz="10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783080"/>
          <a:ext cx="1097280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1737360"/>
                <a:gridCol w="1572768"/>
                <a:gridCol w="1572768"/>
                <a:gridCol w="1572768"/>
                <a:gridCol w="1572768"/>
              </a:tblGrid>
              <a:tr h="2148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Capability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22D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Lets Connect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Blinq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HiHello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Popl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Linq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"/>
                      </a:srgbClr>
                    </a:solidFill>
                  </a:tcPr>
                </a:tc>
              </a:tr>
              <a:tr h="2148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NFC Hardware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22D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34D39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D1D5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(3rd party)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34D39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34D39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8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Brand Page (multi-profile)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22D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B55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34D39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34D39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34D39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</a:tr>
              <a:tr h="2148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Templates &amp; Themes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22D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D1D5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Limited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34D39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D1D5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Limited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D1D5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Limited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8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Documents / Portfolio / Gallery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22D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B55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D1D5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Limited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D1D5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Limited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B55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</a:tr>
              <a:tr h="2148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Blog on Profile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22D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B55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B55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B55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B55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8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Products &amp; Bookings (Built-in)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22D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B55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B55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D1D5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Calendly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B55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</a:tr>
              <a:tr h="2148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Get Google Reviews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22D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B55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B55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B55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B55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8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Add to Apple / Google Wallet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22D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34D39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34D39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34D39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D1D5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Limited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</a:tr>
              <a:tr h="2148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Native Sales CRM (Kanban)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22D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B55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B55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B55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B55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8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Contact Leads / Lead Gate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22D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34D39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34D39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34D39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B55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</a:tr>
              <a:tr h="2148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Card Scanner (OCR)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22D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34D39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34D39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34D39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B55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8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Data Export (own your data)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22D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D1D5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Limited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D1D5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Limited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D1D5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Limited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B55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</a:tr>
              <a:tr h="2148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Location Tracker per lead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22D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B55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B55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B55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B55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8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Password-Protected Profiles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22D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B55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B55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B55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B55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</a:tr>
              <a:tr h="2148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Lifetime CRM Pricing (£499)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22D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B55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B55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B55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B55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8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Franchise &amp; Affiliate Built-in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22D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B55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B55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B55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B55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</a:tr>
              <a:tr h="2148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UK Local Assembly · 48h Delivery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22D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B55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B55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B55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B55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707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3152"/>
            <a:ext cx="12191695" cy="36576"/>
          </a:xfrm>
          <a:prstGeom prst="rect">
            <a:avLst/>
          </a:prstGeom>
          <a:solidFill>
            <a:srgbClr val="E879F9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3657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600" kern="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 · REVENUE MODEL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7772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revenue streams. Hardware + SaaS + B2B + Channel.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640080" y="653796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</a:rPr>
              <a:t>Lets Connect · UK Seed Round · £1.25M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065215" y="653796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</a:rPr>
              <a:t>letsconnectcard.com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40080" y="2103120"/>
            <a:ext cx="3602736" cy="1965960"/>
          </a:xfrm>
          <a:prstGeom prst="roundRect">
            <a:avLst>
              <a:gd name="adj" fmla="val 5581"/>
            </a:avLst>
          </a:prstGeom>
          <a:solidFill>
            <a:srgbClr val="0F0F2E"/>
          </a:solidFill>
          <a:ln w="12700">
            <a:solidFill>
              <a:srgbClr val="333333">
                <a:alpha val="30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" y="2103120"/>
            <a:ext cx="3602736" cy="50292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10" name="Text 8"/>
          <p:cNvSpPr/>
          <p:nvPr/>
        </p:nvSpPr>
        <p:spPr>
          <a:xfrm>
            <a:off x="822960" y="2148840"/>
            <a:ext cx="3328416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STREAM 01 · Premium NFC Cards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68680" y="2697480"/>
            <a:ext cx="3236976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PVC · Metal · Wooden at £49 ASP. Sold via website, Amazon UK, eBay, Etsy and UK experience centres.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68680" y="3703320"/>
            <a:ext cx="323697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2D3EE"/>
                </a:solidFill>
              </a:rPr>
              <a:t>Core B2C · £49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416552" y="2103120"/>
            <a:ext cx="3602736" cy="1965960"/>
          </a:xfrm>
          <a:prstGeom prst="roundRect">
            <a:avLst>
              <a:gd name="adj" fmla="val 5581"/>
            </a:avLst>
          </a:prstGeom>
          <a:solidFill>
            <a:srgbClr val="0F0F2E"/>
          </a:solidFill>
          <a:ln w="12700">
            <a:solidFill>
              <a:srgbClr val="333333">
                <a:alpha val="30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416552" y="2103120"/>
            <a:ext cx="3602736" cy="502920"/>
          </a:xfrm>
          <a:prstGeom prst="rect">
            <a:avLst/>
          </a:prstGeom>
          <a:solidFill>
            <a:srgbClr val="34D399"/>
          </a:solidFill>
          <a:ln/>
        </p:spPr>
      </p:sp>
      <p:sp>
        <p:nvSpPr>
          <p:cNvPr id="15" name="Text 13"/>
          <p:cNvSpPr/>
          <p:nvPr/>
        </p:nvSpPr>
        <p:spPr>
          <a:xfrm>
            <a:off x="4599432" y="2148840"/>
            <a:ext cx="3328416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STREAM 02 · Corporate &amp; Enterprise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645152" y="2697480"/>
            <a:ext cx="3236976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Branded team cards for UK corporates — IT, hospitality, real estate. Bulk pricing, recurring B2B.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645152" y="3703320"/>
            <a:ext cx="323697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34D399"/>
                </a:solidFill>
              </a:rPr>
              <a:t>B2B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8193024" y="2103120"/>
            <a:ext cx="3602736" cy="1965960"/>
          </a:xfrm>
          <a:prstGeom prst="roundRect">
            <a:avLst>
              <a:gd name="adj" fmla="val 5581"/>
            </a:avLst>
          </a:prstGeom>
          <a:solidFill>
            <a:srgbClr val="0F0F2E"/>
          </a:solidFill>
          <a:ln w="12700">
            <a:solidFill>
              <a:srgbClr val="333333">
                <a:alpha val="30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193024" y="2103120"/>
            <a:ext cx="3602736" cy="502920"/>
          </a:xfrm>
          <a:prstGeom prst="rect">
            <a:avLst/>
          </a:prstGeom>
          <a:solidFill>
            <a:srgbClr val="A855F7"/>
          </a:solidFill>
          <a:ln/>
        </p:spPr>
      </p:sp>
      <p:sp>
        <p:nvSpPr>
          <p:cNvPr id="20" name="Text 18"/>
          <p:cNvSpPr/>
          <p:nvPr/>
        </p:nvSpPr>
        <p:spPr>
          <a:xfrm>
            <a:off x="8375904" y="2148840"/>
            <a:ext cx="3328416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STREAM 03 · Platform SaaS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421624" y="2697480"/>
            <a:ext cx="3236976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 &amp; Ultra plans · £9–£19/mo · CRM, analytics, lead capture, bookings. 85%+ gross margin.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8421624" y="3703320"/>
            <a:ext cx="323697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A855F7"/>
                </a:solidFill>
              </a:rPr>
              <a:t>Recurring SaaS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640080" y="4297680"/>
            <a:ext cx="3602736" cy="1965960"/>
          </a:xfrm>
          <a:prstGeom prst="roundRect">
            <a:avLst>
              <a:gd name="adj" fmla="val 5581"/>
            </a:avLst>
          </a:prstGeom>
          <a:solidFill>
            <a:srgbClr val="0F0F2E"/>
          </a:solidFill>
          <a:ln w="12700">
            <a:solidFill>
              <a:srgbClr val="333333">
                <a:alpha val="30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40080" y="4297680"/>
            <a:ext cx="3602736" cy="502920"/>
          </a:xfrm>
          <a:prstGeom prst="rect">
            <a:avLst/>
          </a:prstGeom>
          <a:solidFill>
            <a:srgbClr val="FBBF24"/>
          </a:solidFill>
          <a:ln/>
        </p:spPr>
      </p:sp>
      <p:sp>
        <p:nvSpPr>
          <p:cNvPr id="25" name="Text 23"/>
          <p:cNvSpPr/>
          <p:nvPr/>
        </p:nvSpPr>
        <p:spPr>
          <a:xfrm>
            <a:off x="822960" y="4343400"/>
            <a:ext cx="3328416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STREAM 04 · Sales CRM (Lifetime)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868680" y="4892040"/>
            <a:ext cx="3236976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One-time £499. Full Kanban pipeline, deal tracking, activity timeline. High-margin add-on.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68680" y="5897880"/>
            <a:ext cx="323697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BBF24"/>
                </a:solidFill>
              </a:rPr>
              <a:t>£499 Lifetime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416552" y="4297680"/>
            <a:ext cx="3602736" cy="1965960"/>
          </a:xfrm>
          <a:prstGeom prst="roundRect">
            <a:avLst>
              <a:gd name="adj" fmla="val 5581"/>
            </a:avLst>
          </a:prstGeom>
          <a:solidFill>
            <a:srgbClr val="0F0F2E"/>
          </a:solidFill>
          <a:ln w="12700">
            <a:solidFill>
              <a:srgbClr val="333333">
                <a:alpha val="3000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416552" y="4297680"/>
            <a:ext cx="3602736" cy="502920"/>
          </a:xfrm>
          <a:prstGeom prst="rect">
            <a:avLst/>
          </a:prstGeom>
          <a:solidFill>
            <a:srgbClr val="FB7185"/>
          </a:solidFill>
          <a:ln/>
        </p:spPr>
      </p:sp>
      <p:sp>
        <p:nvSpPr>
          <p:cNvPr id="30" name="Text 28"/>
          <p:cNvSpPr/>
          <p:nvPr/>
        </p:nvSpPr>
        <p:spPr>
          <a:xfrm>
            <a:off x="4599432" y="4343400"/>
            <a:ext cx="3328416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STREAM 05 · Franchise &amp; Affiliate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4645152" y="4892040"/>
            <a:ext cx="3236976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UK franchise partners and affiliate creators scale distribution without adding overhead.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4645152" y="5897880"/>
            <a:ext cx="323697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B7185"/>
                </a:solidFill>
              </a:rPr>
              <a:t>Asset-light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707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3152"/>
            <a:ext cx="12191695" cy="36576"/>
          </a:xfrm>
          <a:prstGeom prst="rect">
            <a:avLst/>
          </a:prstGeom>
          <a:solidFill>
            <a:srgbClr val="E879F9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3657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600" kern="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 · GO-TO-MARKET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7772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UK GTM strategy — 6 channels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640080" y="653796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</a:rPr>
              <a:t>Lets Connect · UK Seed Round · £1.25M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065215" y="653796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</a:rPr>
              <a:t>letsconnectcard.com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40080" y="2148840"/>
            <a:ext cx="3602736" cy="1783080"/>
          </a:xfrm>
          <a:prstGeom prst="roundRect">
            <a:avLst>
              <a:gd name="adj" fmla="val 7692"/>
            </a:avLst>
          </a:prstGeom>
          <a:solidFill>
            <a:srgbClr val="0F0F2E"/>
          </a:solidFill>
          <a:ln w="12700">
            <a:solidFill>
              <a:srgbClr val="333333">
                <a:alpha val="3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2377440"/>
            <a:ext cx="305409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E879F9"/>
                </a:solidFill>
              </a:rPr>
              <a:t>HIGH PRIORITY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914400" y="2743200"/>
            <a:ext cx="305409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Organic Social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914400" y="3291840"/>
            <a:ext cx="305409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LinkedIn · Instagram · TikTok · YouTube Shorts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416552" y="2148840"/>
            <a:ext cx="3602736" cy="1783080"/>
          </a:xfrm>
          <a:prstGeom prst="roundRect">
            <a:avLst>
              <a:gd name="adj" fmla="val 7692"/>
            </a:avLst>
          </a:prstGeom>
          <a:solidFill>
            <a:srgbClr val="0F0F2E"/>
          </a:solidFill>
          <a:ln w="12700">
            <a:solidFill>
              <a:srgbClr val="333333">
                <a:alpha val="3000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90872" y="2377440"/>
            <a:ext cx="305409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E879F9"/>
                </a:solidFill>
              </a:rPr>
              <a:t>LONG-TERM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690872" y="2743200"/>
            <a:ext cx="305409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SEO &amp; Content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4690872" y="3291840"/>
            <a:ext cx="305409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Organic · Blogs · Programmatic SEO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193024" y="2148840"/>
            <a:ext cx="3602736" cy="1783080"/>
          </a:xfrm>
          <a:prstGeom prst="roundRect">
            <a:avLst>
              <a:gd name="adj" fmla="val 7692"/>
            </a:avLst>
          </a:prstGeom>
          <a:solidFill>
            <a:srgbClr val="0F0F2E"/>
          </a:solidFill>
          <a:ln w="12700">
            <a:solidFill>
              <a:srgbClr val="333333">
                <a:alpha val="3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467344" y="2377440"/>
            <a:ext cx="305409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E879F9"/>
                </a:solidFill>
              </a:rPr>
              <a:t>IMMEDIATE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8467344" y="2743200"/>
            <a:ext cx="305409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Marketplaces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8467344" y="3291840"/>
            <a:ext cx="305409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Amazon UK · eBay UK · Etsy · TikTok Shop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40080" y="4206240"/>
            <a:ext cx="3602736" cy="1783080"/>
          </a:xfrm>
          <a:prstGeom prst="roundRect">
            <a:avLst>
              <a:gd name="adj" fmla="val 7692"/>
            </a:avLst>
          </a:prstGeom>
          <a:solidFill>
            <a:srgbClr val="0F0F2E"/>
          </a:solidFill>
          <a:ln w="12700">
            <a:solidFill>
              <a:srgbClr val="333333">
                <a:alpha val="3000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14400" y="4434840"/>
            <a:ext cx="305409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E879F9"/>
                </a:solidFill>
              </a:rPr>
              <a:t>HIGH INTENT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914400" y="4800600"/>
            <a:ext cx="305409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Paid Ads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914400" y="5349240"/>
            <a:ext cx="305409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· Meta · LinkedIn · YouTube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4416552" y="4206240"/>
            <a:ext cx="3602736" cy="1783080"/>
          </a:xfrm>
          <a:prstGeom prst="roundRect">
            <a:avLst>
              <a:gd name="adj" fmla="val 7692"/>
            </a:avLst>
          </a:prstGeom>
          <a:solidFill>
            <a:srgbClr val="0F0F2E"/>
          </a:solidFill>
          <a:ln w="12700">
            <a:solidFill>
              <a:srgbClr val="333333">
                <a:alpha val="3000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690872" y="4434840"/>
            <a:ext cx="305409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E879F9"/>
                </a:solidFill>
              </a:rPr>
              <a:t>ZERO CAC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4690872" y="4800600"/>
            <a:ext cx="305409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Influencers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4690872" y="5349240"/>
            <a:ext cx="305409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Creators · Coaches · Industry Voices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8193024" y="4206240"/>
            <a:ext cx="3602736" cy="1783080"/>
          </a:xfrm>
          <a:prstGeom prst="roundRect">
            <a:avLst>
              <a:gd name="adj" fmla="val 7692"/>
            </a:avLst>
          </a:prstGeom>
          <a:solidFill>
            <a:srgbClr val="0F0F2E"/>
          </a:solidFill>
          <a:ln w="12700">
            <a:solidFill>
              <a:srgbClr val="333333">
                <a:alpha val="3000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467344" y="4434840"/>
            <a:ext cx="305409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E879F9"/>
                </a:solidFill>
              </a:rPr>
              <a:t>PREMIUM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8467344" y="4800600"/>
            <a:ext cx="305409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UK Experience Centres</a:t>
            </a:r>
            <a:endParaRPr lang="en-US" sz="2000" dirty="0"/>
          </a:p>
        </p:txBody>
      </p:sp>
      <p:sp>
        <p:nvSpPr>
          <p:cNvPr id="31" name="Text 29"/>
          <p:cNvSpPr/>
          <p:nvPr/>
        </p:nvSpPr>
        <p:spPr>
          <a:xfrm>
            <a:off x="8467344" y="5349240"/>
            <a:ext cx="305409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Smart Centres · Live NFC Demos · Enterprise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707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3152"/>
            <a:ext cx="12191695" cy="36576"/>
          </a:xfrm>
          <a:prstGeom prst="rect">
            <a:avLst/>
          </a:prstGeom>
          <a:solidFill>
            <a:srgbClr val="E879F9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3657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600" kern="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 · TRACTION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7772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Profitable. Organic. Globally validated — pre-raise.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640080" y="653796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</a:rPr>
              <a:t>Lets Connect · UK Seed Round · £1.25M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065215" y="653796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</a:rPr>
              <a:t>letsconnectcard.com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19659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CA3AF"/>
                </a:solidFill>
              </a:rPr>
              <a:t>Every number below happened before a single pound of marketing spend.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2606040"/>
            <a:ext cx="2697480" cy="2286000"/>
          </a:xfrm>
          <a:prstGeom prst="roundRect">
            <a:avLst>
              <a:gd name="adj" fmla="val 6000"/>
            </a:avLst>
          </a:prstGeom>
          <a:solidFill>
            <a:srgbClr val="0F0F2E"/>
          </a:solidFill>
          <a:ln w="12700">
            <a:solidFill>
              <a:srgbClr val="333333">
                <a:alpha val="3000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2971800"/>
            <a:ext cx="23317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22D3EE"/>
                </a:solidFill>
              </a:rPr>
              <a:t>£8,633</a:t>
            </a:r>
            <a:endParaRPr lang="en-US" sz="4400" dirty="0"/>
          </a:p>
        </p:txBody>
      </p:sp>
      <p:sp>
        <p:nvSpPr>
          <p:cNvPr id="11" name="Text 9"/>
          <p:cNvSpPr/>
          <p:nvPr/>
        </p:nvSpPr>
        <p:spPr>
          <a:xfrm>
            <a:off x="822960" y="4160520"/>
            <a:ext cx="2331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Organic revenue · 5 months · pre-marketing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474720" y="2606040"/>
            <a:ext cx="2697480" cy="2286000"/>
          </a:xfrm>
          <a:prstGeom prst="roundRect">
            <a:avLst>
              <a:gd name="adj" fmla="val 6000"/>
            </a:avLst>
          </a:prstGeom>
          <a:solidFill>
            <a:srgbClr val="0F0F2E"/>
          </a:solidFill>
          <a:ln w="12700">
            <a:solidFill>
              <a:srgbClr val="333333">
                <a:alpha val="3000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657600" y="2971800"/>
            <a:ext cx="23317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A855F7"/>
                </a:solidFill>
              </a:rPr>
              <a:t>317</a:t>
            </a:r>
            <a:endParaRPr lang="en-US" sz="4400" dirty="0"/>
          </a:p>
        </p:txBody>
      </p:sp>
      <p:sp>
        <p:nvSpPr>
          <p:cNvPr id="14" name="Text 12"/>
          <p:cNvSpPr/>
          <p:nvPr/>
        </p:nvSpPr>
        <p:spPr>
          <a:xfrm>
            <a:off x="3657600" y="4160520"/>
            <a:ext cx="2331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Paying customers across 6 channels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309360" y="2606040"/>
            <a:ext cx="2697480" cy="2286000"/>
          </a:xfrm>
          <a:prstGeom prst="roundRect">
            <a:avLst>
              <a:gd name="adj" fmla="val 6000"/>
            </a:avLst>
          </a:prstGeom>
          <a:solidFill>
            <a:srgbClr val="0F0F2E"/>
          </a:solidFill>
          <a:ln w="12700">
            <a:solidFill>
              <a:srgbClr val="333333">
                <a:alpha val="3000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92240" y="2971800"/>
            <a:ext cx="23317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BBF24"/>
                </a:solidFill>
              </a:rPr>
              <a:t>5.0★</a:t>
            </a:r>
            <a:endParaRPr lang="en-US" sz="4400" dirty="0"/>
          </a:p>
        </p:txBody>
      </p:sp>
      <p:sp>
        <p:nvSpPr>
          <p:cNvPr id="17" name="Text 15"/>
          <p:cNvSpPr/>
          <p:nvPr/>
        </p:nvSpPr>
        <p:spPr>
          <a:xfrm>
            <a:off x="6492240" y="4160520"/>
            <a:ext cx="2331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200+ reviews · Amazon UK, eBay, website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9144000" y="2606040"/>
            <a:ext cx="2697480" cy="2286000"/>
          </a:xfrm>
          <a:prstGeom prst="roundRect">
            <a:avLst>
              <a:gd name="adj" fmla="val 6000"/>
            </a:avLst>
          </a:prstGeom>
          <a:solidFill>
            <a:srgbClr val="0F0F2E"/>
          </a:solidFill>
          <a:ln w="12700">
            <a:solidFill>
              <a:srgbClr val="333333">
                <a:alpha val="3000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326880" y="2971800"/>
            <a:ext cx="23317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34D399"/>
                </a:solidFill>
              </a:rPr>
              <a:t>50+</a:t>
            </a:r>
            <a:endParaRPr lang="en-US" sz="4400" dirty="0"/>
          </a:p>
        </p:txBody>
      </p:sp>
      <p:sp>
        <p:nvSpPr>
          <p:cNvPr id="20" name="Text 18"/>
          <p:cNvSpPr/>
          <p:nvPr/>
        </p:nvSpPr>
        <p:spPr>
          <a:xfrm>
            <a:off x="9326880" y="4160520"/>
            <a:ext cx="2331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Countries reached with zero ad spend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40080" y="5166360"/>
            <a:ext cx="10972800" cy="1097280"/>
          </a:xfrm>
          <a:prstGeom prst="roundRect">
            <a:avLst>
              <a:gd name="adj" fmla="val 12500"/>
            </a:avLst>
          </a:prstGeom>
          <a:solidFill>
            <a:srgbClr val="1A0A26"/>
          </a:solidFill>
          <a:ln w="12700">
            <a:solidFill>
              <a:srgbClr val="E879F9">
                <a:alpha val="3000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22960" y="5212080"/>
            <a:ext cx="10607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"317 customers across 50+ countries — eBay, Amazon UK, Amazon US, Amazon Canada, website, offline. This raise is the first time we are putting fuel on a fire that is already burning."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707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3152"/>
            <a:ext cx="12191695" cy="36576"/>
          </a:xfrm>
          <a:prstGeom prst="rect">
            <a:avLst/>
          </a:prstGeom>
          <a:solidFill>
            <a:srgbClr val="E879F9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3657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600" kern="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· UNIT ECONOMICS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7772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£37 profit per card · 75%+ margin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640080" y="653796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</a:rPr>
              <a:t>Lets Connect · UK Seed Round · £1.25M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065215" y="653796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</a:rPr>
              <a:t>letsconnectcard.com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40080" y="2103120"/>
            <a:ext cx="5532120" cy="4023360"/>
          </a:xfrm>
          <a:prstGeom prst="roundRect">
            <a:avLst>
              <a:gd name="adj" fmla="val 3409"/>
            </a:avLst>
          </a:prstGeom>
          <a:solidFill>
            <a:srgbClr val="0F0F2E"/>
          </a:solidFill>
          <a:ln w="12700">
            <a:solidFill>
              <a:srgbClr val="333333">
                <a:alpha val="30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" y="2103120"/>
            <a:ext cx="5532120" cy="731520"/>
          </a:xfrm>
          <a:prstGeom prst="rect">
            <a:avLst/>
          </a:prstGeom>
          <a:solidFill>
            <a:srgbClr val="22D3EE">
              <a:alpha val="25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914400" y="2194560"/>
            <a:ext cx="4983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NFC Business Card · UK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914400" y="2514600"/>
            <a:ext cx="4983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5E7EB"/>
                </a:solidFill>
              </a:rPr>
              <a:t>£49 MRP · PVC · Metal · Wooden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914400" y="3063240"/>
            <a:ext cx="1154430" cy="914400"/>
          </a:xfrm>
          <a:prstGeom prst="roundRect">
            <a:avLst>
              <a:gd name="adj" fmla="val 8000"/>
            </a:avLst>
          </a:prstGeom>
          <a:solidFill>
            <a:srgbClr val="1A1A38"/>
          </a:solidFill>
          <a:ln w="635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4400" y="3154680"/>
            <a:ext cx="115443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2D3EE"/>
                </a:solidFill>
              </a:rPr>
              <a:t>£2.00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14400" y="3566160"/>
            <a:ext cx="115443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CA3AF"/>
                </a:solidFill>
              </a:rPr>
              <a:t>Card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2160270" y="3063240"/>
            <a:ext cx="1154430" cy="914400"/>
          </a:xfrm>
          <a:prstGeom prst="roundRect">
            <a:avLst>
              <a:gd name="adj" fmla="val 8000"/>
            </a:avLst>
          </a:prstGeom>
          <a:solidFill>
            <a:srgbClr val="1A1A38"/>
          </a:solidFill>
          <a:ln w="6350">
            <a:solidFill>
              <a:srgbClr val="33333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160270" y="3154680"/>
            <a:ext cx="115443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2D3EE"/>
                </a:solidFill>
              </a:rPr>
              <a:t>£1.00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160270" y="3566160"/>
            <a:ext cx="115443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CA3AF"/>
                </a:solidFill>
              </a:rPr>
              <a:t>Package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3406140" y="3063240"/>
            <a:ext cx="1154430" cy="914400"/>
          </a:xfrm>
          <a:prstGeom prst="roundRect">
            <a:avLst>
              <a:gd name="adj" fmla="val 8000"/>
            </a:avLst>
          </a:prstGeom>
          <a:solidFill>
            <a:srgbClr val="1A1A38"/>
          </a:solidFill>
          <a:ln w="6350">
            <a:solidFill>
              <a:srgbClr val="33333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406140" y="3154680"/>
            <a:ext cx="115443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2D3EE"/>
                </a:solidFill>
              </a:rPr>
              <a:t>£5.00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3406140" y="3566160"/>
            <a:ext cx="115443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CA3AF"/>
                </a:solidFill>
              </a:rPr>
              <a:t>Office + Mktg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4652010" y="3063240"/>
            <a:ext cx="1154430" cy="914400"/>
          </a:xfrm>
          <a:prstGeom prst="roundRect">
            <a:avLst>
              <a:gd name="adj" fmla="val 8000"/>
            </a:avLst>
          </a:prstGeom>
          <a:solidFill>
            <a:srgbClr val="1A1A38"/>
          </a:solidFill>
          <a:ln w="6350">
            <a:solidFill>
              <a:srgbClr val="33333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652010" y="3154680"/>
            <a:ext cx="115443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2D3EE"/>
                </a:solidFill>
              </a:rPr>
              <a:t>£4.00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4652010" y="3566160"/>
            <a:ext cx="115443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CA3AF"/>
                </a:solidFill>
              </a:rPr>
              <a:t>Delivery/Platform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914400" y="4206240"/>
            <a:ext cx="1524000" cy="1691640"/>
          </a:xfrm>
          <a:prstGeom prst="roundRect">
            <a:avLst>
              <a:gd name="adj" fmla="val 6000"/>
            </a:avLst>
          </a:prstGeom>
          <a:solidFill>
            <a:srgbClr val="1A1A38"/>
          </a:solidFill>
          <a:ln w="19050">
            <a:solidFill>
              <a:srgbClr val="FB718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14400" y="4343400"/>
            <a:ext cx="152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400" kern="0" dirty="0">
                <a:solidFill>
                  <a:srgbClr val="FB7185"/>
                </a:solidFill>
              </a:rPr>
              <a:t>COST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914400" y="4709160"/>
            <a:ext cx="15240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B7185"/>
                </a:solidFill>
              </a:rPr>
              <a:t>£12</a:t>
            </a:r>
            <a:endParaRPr lang="en-US" sz="2800" dirty="0"/>
          </a:p>
        </p:txBody>
      </p:sp>
      <p:sp>
        <p:nvSpPr>
          <p:cNvPr id="27" name="Shape 25"/>
          <p:cNvSpPr/>
          <p:nvPr/>
        </p:nvSpPr>
        <p:spPr>
          <a:xfrm>
            <a:off x="2575560" y="4206240"/>
            <a:ext cx="1524000" cy="1691640"/>
          </a:xfrm>
          <a:prstGeom prst="roundRect">
            <a:avLst>
              <a:gd name="adj" fmla="val 6000"/>
            </a:avLst>
          </a:prstGeom>
          <a:solidFill>
            <a:srgbClr val="1A1A38"/>
          </a:solidFill>
          <a:ln w="19050">
            <a:solidFill>
              <a:srgbClr val="34D39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2575560" y="4343400"/>
            <a:ext cx="152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400" kern="0" dirty="0">
                <a:solidFill>
                  <a:srgbClr val="34D399"/>
                </a:solidFill>
              </a:rPr>
              <a:t>PROFIT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2575560" y="4709160"/>
            <a:ext cx="15240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34D399"/>
                </a:solidFill>
              </a:rPr>
              <a:t>£37</a:t>
            </a:r>
            <a:endParaRPr lang="en-US" sz="2800" dirty="0"/>
          </a:p>
        </p:txBody>
      </p:sp>
      <p:sp>
        <p:nvSpPr>
          <p:cNvPr id="30" name="Shape 28"/>
          <p:cNvSpPr/>
          <p:nvPr/>
        </p:nvSpPr>
        <p:spPr>
          <a:xfrm>
            <a:off x="4236720" y="4206240"/>
            <a:ext cx="1524000" cy="1691640"/>
          </a:xfrm>
          <a:prstGeom prst="roundRect">
            <a:avLst>
              <a:gd name="adj" fmla="val 6000"/>
            </a:avLst>
          </a:prstGeom>
          <a:solidFill>
            <a:srgbClr val="1A1A38"/>
          </a:solidFill>
          <a:ln w="19050">
            <a:solidFill>
              <a:srgbClr val="FBBF24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236720" y="4343400"/>
            <a:ext cx="152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400" kern="0" dirty="0">
                <a:solidFill>
                  <a:srgbClr val="FBBF24"/>
                </a:solidFill>
              </a:rPr>
              <a:t>MARGIN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4236720" y="4709160"/>
            <a:ext cx="15240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BBF24"/>
                </a:solidFill>
              </a:rPr>
              <a:t>75%</a:t>
            </a:r>
            <a:endParaRPr lang="en-US" sz="2800" dirty="0"/>
          </a:p>
        </p:txBody>
      </p:sp>
      <p:sp>
        <p:nvSpPr>
          <p:cNvPr id="33" name="Shape 31"/>
          <p:cNvSpPr/>
          <p:nvPr/>
        </p:nvSpPr>
        <p:spPr>
          <a:xfrm>
            <a:off x="6355080" y="2103120"/>
            <a:ext cx="5303520" cy="4023360"/>
          </a:xfrm>
          <a:prstGeom prst="roundRect">
            <a:avLst>
              <a:gd name="adj" fmla="val 3409"/>
            </a:avLst>
          </a:prstGeom>
          <a:solidFill>
            <a:srgbClr val="0F0F2E"/>
          </a:solidFill>
          <a:ln w="12700">
            <a:solidFill>
              <a:srgbClr val="333333">
                <a:alpha val="3000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355080" y="2103120"/>
            <a:ext cx="5303520" cy="731520"/>
          </a:xfrm>
          <a:prstGeom prst="rect">
            <a:avLst/>
          </a:prstGeom>
          <a:solidFill>
            <a:srgbClr val="E879F9">
              <a:alpha val="25000"/>
            </a:srgbClr>
          </a:solidFill>
          <a:ln/>
        </p:spPr>
      </p:sp>
      <p:sp>
        <p:nvSpPr>
          <p:cNvPr id="35" name="Text 33"/>
          <p:cNvSpPr/>
          <p:nvPr/>
        </p:nvSpPr>
        <p:spPr>
          <a:xfrm>
            <a:off x="6629400" y="2194560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Digital Add-On</a:t>
            </a:r>
            <a:endParaRPr lang="en-US" sz="1800" dirty="0"/>
          </a:p>
        </p:txBody>
      </p:sp>
      <p:sp>
        <p:nvSpPr>
          <p:cNvPr id="36" name="Text 34"/>
          <p:cNvSpPr/>
          <p:nvPr/>
        </p:nvSpPr>
        <p:spPr>
          <a:xfrm>
            <a:off x="6629400" y="2514600"/>
            <a:ext cx="4754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5E7EB"/>
                </a:solidFill>
              </a:rPr>
              <a:t>£20 per customer · 10% attach · CRM · Analytics · Bookings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6629400" y="3063240"/>
            <a:ext cx="2286000" cy="1554480"/>
          </a:xfrm>
          <a:prstGeom prst="roundRect">
            <a:avLst>
              <a:gd name="adj" fmla="val 8824"/>
            </a:avLst>
          </a:prstGeom>
          <a:solidFill>
            <a:srgbClr val="1A0A26"/>
          </a:solidFill>
          <a:ln w="6350">
            <a:solidFill>
              <a:srgbClr val="333333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629400" y="3200400"/>
            <a:ext cx="2286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E879F9"/>
                </a:solidFill>
              </a:rPr>
              <a:t>10%</a:t>
            </a:r>
            <a:endParaRPr lang="en-US" sz="4400" dirty="0"/>
          </a:p>
        </p:txBody>
      </p:sp>
      <p:sp>
        <p:nvSpPr>
          <p:cNvPr id="39" name="Text 37"/>
          <p:cNvSpPr/>
          <p:nvPr/>
        </p:nvSpPr>
        <p:spPr>
          <a:xfrm>
            <a:off x="6629400" y="416052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CA3AF"/>
                </a:solidFill>
              </a:rPr>
              <a:t>Attach Rate Y1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9098280" y="3063240"/>
            <a:ext cx="2286000" cy="1554480"/>
          </a:xfrm>
          <a:prstGeom prst="roundRect">
            <a:avLst>
              <a:gd name="adj" fmla="val 8824"/>
            </a:avLst>
          </a:prstGeom>
          <a:solidFill>
            <a:srgbClr val="1A0A26"/>
          </a:solidFill>
          <a:ln w="6350">
            <a:solidFill>
              <a:srgbClr val="333333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9098280" y="3200400"/>
            <a:ext cx="2286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E879F9"/>
                </a:solidFill>
              </a:rPr>
              <a:t>90%+</a:t>
            </a:r>
            <a:endParaRPr lang="en-US" sz="4400" dirty="0"/>
          </a:p>
        </p:txBody>
      </p:sp>
      <p:sp>
        <p:nvSpPr>
          <p:cNvPr id="42" name="Text 40"/>
          <p:cNvSpPr/>
          <p:nvPr/>
        </p:nvSpPr>
        <p:spPr>
          <a:xfrm>
            <a:off x="9098280" y="416052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CA3AF"/>
                </a:solidFill>
              </a:rPr>
              <a:t>Digital Margin</a:t>
            </a:r>
            <a:endParaRPr lang="en-US" sz="1200" dirty="0"/>
          </a:p>
        </p:txBody>
      </p:sp>
      <p:sp>
        <p:nvSpPr>
          <p:cNvPr id="43" name="Text 41"/>
          <p:cNvSpPr/>
          <p:nvPr/>
        </p:nvSpPr>
        <p:spPr>
          <a:xfrm>
            <a:off x="6629400" y="4754880"/>
            <a:ext cx="475488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10K Year-1 digital add-ons at £20 each = </a:t>
            </a:r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£200K pure-margin layer</a:t>
            </a:r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on top of hardware — grows to £500K (Y2) and £1M (Y3) as card volume scales.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707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3152"/>
            <a:ext cx="12191695" cy="36576"/>
          </a:xfrm>
          <a:prstGeom prst="rect">
            <a:avLst/>
          </a:prstGeom>
          <a:solidFill>
            <a:srgbClr val="E879F9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3657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600" kern="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· FINANCIALS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7772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3-year revenue projection · UK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640080" y="653796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</a:rPr>
              <a:t>Lets Connect · UK Seed Round · £1.25M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065215" y="653796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</a:rPr>
              <a:t>letsconnectcard.com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19659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CA3AF"/>
                </a:solidFill>
              </a:rPr>
              <a:t>100K → 250K → 500K cards · @ £49 ASP · £37 gross profit per card.</a:t>
            </a:r>
            <a:endParaRPr lang="en-US" sz="14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2468880"/>
          <a:ext cx="10972800" cy="914400"/>
        </p:xfrm>
        <a:graphic>
          <a:graphicData uri="http://schemas.openxmlformats.org/drawingml/2006/table">
            <a:tbl>
              <a:tblPr/>
              <a:tblGrid>
                <a:gridCol w="4114800"/>
                <a:gridCol w="2286000"/>
                <a:gridCol w="2286000"/>
                <a:gridCol w="2286000"/>
              </a:tblGrid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Metric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Year 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Year 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Year 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"/>
                      </a:srgbClr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D1D5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Units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100K · 4 cities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250K · 10 cities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500K · 20 cities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D1D5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Investment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£1.25M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£2.10M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£3.80M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D1D5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Card Revenue (@ £49)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£4.90M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£12.25M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£24.50M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D1D5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Card Gross Profit (@ £37)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£3.70M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£9.25M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£18.50M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D1D5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Digital Add-On Revenue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£0.20M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£0.50M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£1.00M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22D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 Revenue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1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22D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£5.10M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1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22D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£12.75M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1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22D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£25.50M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12000"/>
                      </a:srgbClr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D1D5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Gross Profit (pre-tax)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£3.90M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£9.75M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£19.50M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34D39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Net Profit (post 20% tax)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D399">
                        <a:alpha val="1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34D39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£3.12M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D399">
                        <a:alpha val="1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34D39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£7.80M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D399">
                        <a:alpha val="1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34D39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£15.60M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D399">
                        <a:alpha val="12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640080" y="5532120"/>
            <a:ext cx="3602736" cy="685800"/>
          </a:xfrm>
          <a:prstGeom prst="roundRect">
            <a:avLst>
              <a:gd name="adj" fmla="val 13333"/>
            </a:avLst>
          </a:prstGeom>
          <a:solidFill>
            <a:srgbClr val="0F0F2E"/>
          </a:solidFill>
          <a:ln w="19050">
            <a:solidFill>
              <a:srgbClr val="22D3EE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22960" y="5623560"/>
            <a:ext cx="1645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2D3EE"/>
                </a:solidFill>
              </a:rPr>
              <a:t>4.1×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2560320" y="5623560"/>
            <a:ext cx="149961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1D5DB"/>
                </a:solidFill>
              </a:rPr>
              <a:t>Y1 Revenue / Investment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416552" y="5532120"/>
            <a:ext cx="3602736" cy="685800"/>
          </a:xfrm>
          <a:prstGeom prst="roundRect">
            <a:avLst>
              <a:gd name="adj" fmla="val 13333"/>
            </a:avLst>
          </a:prstGeom>
          <a:solidFill>
            <a:srgbClr val="0F0F2E"/>
          </a:solidFill>
          <a:ln w="19050">
            <a:solidFill>
              <a:srgbClr val="34D399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599432" y="5623560"/>
            <a:ext cx="1645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34D399"/>
                </a:solidFill>
              </a:rPr>
              <a:t>£15.60M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6336792" y="5623560"/>
            <a:ext cx="149961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1D5DB"/>
                </a:solidFill>
              </a:rPr>
              <a:t>Y3 Net Profit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8193024" y="5532120"/>
            <a:ext cx="3602736" cy="685800"/>
          </a:xfrm>
          <a:prstGeom prst="roundRect">
            <a:avLst>
              <a:gd name="adj" fmla="val 13333"/>
            </a:avLst>
          </a:prstGeom>
          <a:solidFill>
            <a:srgbClr val="0F0F2E"/>
          </a:solidFill>
          <a:ln w="19050">
            <a:solidFill>
              <a:srgbClr val="E879F9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375904" y="5623560"/>
            <a:ext cx="1645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79F9"/>
                </a:solidFill>
              </a:rPr>
              <a:t>5×</a:t>
            </a:r>
            <a:endParaRPr lang="en-US" sz="2200" dirty="0"/>
          </a:p>
        </p:txBody>
      </p:sp>
      <p:sp>
        <p:nvSpPr>
          <p:cNvPr id="18" name="Text 15"/>
          <p:cNvSpPr/>
          <p:nvPr/>
        </p:nvSpPr>
        <p:spPr>
          <a:xfrm>
            <a:off x="10113264" y="5623560"/>
            <a:ext cx="149961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1D5DB"/>
                </a:solidFill>
              </a:rPr>
              <a:t>Card Scale Y1 → Y3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707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3152"/>
            <a:ext cx="12191695" cy="36576"/>
          </a:xfrm>
          <a:prstGeom prst="rect">
            <a:avLst/>
          </a:prstGeom>
          <a:solidFill>
            <a:srgbClr val="E879F9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3657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600" kern="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· TEAM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7772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13-person operator team scaling NFC across the UK.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640080" y="653796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</a:rPr>
              <a:t>Lets Connect · UK Seed Round · £1.25M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065215" y="653796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</a:rPr>
              <a:t>letsconnectcard.com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40080" y="2103120"/>
            <a:ext cx="10972800" cy="4023360"/>
          </a:xfrm>
          <a:prstGeom prst="roundRect">
            <a:avLst>
              <a:gd name="adj" fmla="val 3409"/>
            </a:avLst>
          </a:prstGeom>
          <a:solidFill>
            <a:srgbClr val="0F0F2E"/>
          </a:solidFill>
          <a:ln w="12700">
            <a:solidFill>
              <a:srgbClr val="333333">
                <a:alpha val="30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05840" y="2468880"/>
            <a:ext cx="1645920" cy="1645920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10" name="Text 8"/>
          <p:cNvSpPr/>
          <p:nvPr/>
        </p:nvSpPr>
        <p:spPr>
          <a:xfrm>
            <a:off x="1005840" y="2468880"/>
            <a:ext cx="164592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</a:rPr>
              <a:t>ABV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2926080" y="23317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</a:rPr>
              <a:t>Arun Babu Veeranki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2926080" y="28803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79F9"/>
                </a:solidFill>
              </a:rPr>
              <a:t>CEO &amp; Founder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2926080" y="3291840"/>
            <a:ext cx="82296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Operator-founder who built and scaled consumer brands in the UK. Built the entire Lets Connect platform single-handedly — every page, every CRM screen, every NFC integration — and now leads UK strategy, product and investor relations.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22960" y="4617720"/>
            <a:ext cx="3383280" cy="1371600"/>
          </a:xfrm>
          <a:prstGeom prst="roundRect">
            <a:avLst>
              <a:gd name="adj" fmla="val 6667"/>
            </a:avLst>
          </a:prstGeom>
          <a:solidFill>
            <a:srgbClr val="1A1A38"/>
          </a:solidFill>
          <a:ln w="6350">
            <a:solidFill>
              <a:srgbClr val="33333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05840" y="4754880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D3EE"/>
                </a:solidFill>
              </a:rPr>
              <a:t>£5M+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1005840" y="5212080"/>
            <a:ext cx="3017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Revenue scaled in 3 years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1005840" y="5532120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Grew a UK medical-care brand from zero to £5M+ in three years.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361688" y="4617720"/>
            <a:ext cx="3383280" cy="1371600"/>
          </a:xfrm>
          <a:prstGeom prst="roundRect">
            <a:avLst>
              <a:gd name="adj" fmla="val 6667"/>
            </a:avLst>
          </a:prstGeom>
          <a:solidFill>
            <a:srgbClr val="1A1A38"/>
          </a:solidFill>
          <a:ln w="6350">
            <a:solidFill>
              <a:srgbClr val="33333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44568" y="4754880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D3EE"/>
                </a:solidFill>
              </a:rPr>
              <a:t>10 yrs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4544568" y="5212080"/>
            <a:ext cx="3017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Digital Marketing + Web Dev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544568" y="5532120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decade running paid acquisition and building full-stack platforms.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7900416" y="4617720"/>
            <a:ext cx="3383280" cy="1371600"/>
          </a:xfrm>
          <a:prstGeom prst="roundRect">
            <a:avLst>
              <a:gd name="adj" fmla="val 6667"/>
            </a:avLst>
          </a:prstGeom>
          <a:solidFill>
            <a:srgbClr val="1A1A38"/>
          </a:solidFill>
          <a:ln w="6350">
            <a:solidFill>
              <a:srgbClr val="33333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083296" y="4754880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D3EE"/>
                </a:solidFill>
              </a:rPr>
              <a:t>100%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8083296" y="5212080"/>
            <a:ext cx="3017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Platform built in-house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8083296" y="5532120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NFC stack, brand pages, CRM, analytics, checkout — zero third-party dependency.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707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3152"/>
            <a:ext cx="12191695" cy="36576"/>
          </a:xfrm>
          <a:prstGeom prst="rect">
            <a:avLst/>
          </a:prstGeom>
          <a:solidFill>
            <a:srgbClr val="E879F9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3657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600" kern="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· FUNDRAISE ASK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7772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Raising £1.25M — Year 1 UK operations.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640080" y="653796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</a:rPr>
              <a:t>Lets Connect · UK Seed Round · £1.25M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065215" y="653796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</a:rPr>
              <a:t>letsconnectcard.com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40080" y="2103120"/>
            <a:ext cx="4663440" cy="4023360"/>
          </a:xfrm>
          <a:prstGeom prst="roundRect">
            <a:avLst>
              <a:gd name="adj" fmla="val 3409"/>
            </a:avLst>
          </a:prstGeom>
          <a:solidFill>
            <a:srgbClr val="0F0F2E"/>
          </a:solidFill>
          <a:ln w="15240">
            <a:solidFill>
              <a:srgbClr val="22D3EE">
                <a:alpha val="4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233172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600" kern="0" dirty="0">
                <a:solidFill>
                  <a:srgbClr val="22D3EE"/>
                </a:solidFill>
              </a:rPr>
              <a:t>SEED ROUND · UK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14400" y="2743200"/>
            <a:ext cx="41148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200" b="1" dirty="0">
                <a:solidFill>
                  <a:srgbClr val="E879F9"/>
                </a:solidFill>
              </a:rPr>
              <a:t>£1.25M</a:t>
            </a:r>
            <a:endParaRPr lang="en-US" sz="7200" dirty="0"/>
          </a:p>
        </p:txBody>
      </p:sp>
      <p:sp>
        <p:nvSpPr>
          <p:cNvPr id="11" name="Text 9"/>
          <p:cNvSpPr/>
          <p:nvPr/>
        </p:nvSpPr>
        <p:spPr>
          <a:xfrm>
            <a:off x="914400" y="425196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1D5DB"/>
                </a:solidFill>
              </a:rPr>
              <a:t>Year 1 · UK Operations · 4 Main Cities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914400" y="4709160"/>
            <a:ext cx="2057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£5.10M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914400" y="5093208"/>
            <a:ext cx="2057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CA3AF"/>
                </a:solidFill>
              </a:rPr>
              <a:t>Y1 Revenue Target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2971800" y="4709160"/>
            <a:ext cx="2057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£3.12M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2971800" y="5093208"/>
            <a:ext cx="2057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CA3AF"/>
                </a:solidFill>
              </a:rPr>
              <a:t>Y1 Net Profit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914400" y="5394960"/>
            <a:ext cx="2057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100K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914400" y="5779008"/>
            <a:ext cx="2057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CA3AF"/>
                </a:solidFill>
              </a:rPr>
              <a:t>Cards Year 1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2971800" y="5394960"/>
            <a:ext cx="2057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4 cities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2971800" y="5779008"/>
            <a:ext cx="2057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CA3AF"/>
                </a:solidFill>
              </a:rPr>
              <a:t>Main UK markets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5486400" y="2103120"/>
            <a:ext cx="6172200" cy="4023360"/>
          </a:xfrm>
          <a:prstGeom prst="roundRect">
            <a:avLst>
              <a:gd name="adj" fmla="val 3409"/>
            </a:avLst>
          </a:prstGeom>
          <a:solidFill>
            <a:srgbClr val="0F0F2E"/>
          </a:solidFill>
          <a:ln w="12700">
            <a:solidFill>
              <a:srgbClr val="333333">
                <a:alpha val="3000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806440" y="2377440"/>
            <a:ext cx="5532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600" kern="0" dirty="0">
                <a:solidFill>
                  <a:srgbClr val="E879F9"/>
                </a:solidFill>
              </a:rPr>
              <a:t>USE OF FUNDS · £1.25M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5760720" y="2880360"/>
            <a:ext cx="5623560" cy="548640"/>
          </a:xfrm>
          <a:prstGeom prst="roundRect">
            <a:avLst>
              <a:gd name="adj" fmla="val 13333"/>
            </a:avLst>
          </a:prstGeom>
          <a:solidFill>
            <a:srgbClr val="1A1A38"/>
          </a:solidFill>
          <a:ln w="6350">
            <a:solidFill>
              <a:srgbClr val="333333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760720" y="2880360"/>
            <a:ext cx="2868016" cy="548640"/>
          </a:xfrm>
          <a:prstGeom prst="roundRect">
            <a:avLst>
              <a:gd name="adj" fmla="val 13333"/>
            </a:avLst>
          </a:prstGeom>
          <a:solidFill>
            <a:srgbClr val="22D3EE">
              <a:alpha val="15000"/>
            </a:srgbClr>
          </a:solidFill>
          <a:ln/>
        </p:spPr>
      </p:sp>
      <p:sp>
        <p:nvSpPr>
          <p:cNvPr id="24" name="Text 22"/>
          <p:cNvSpPr/>
          <p:nvPr/>
        </p:nvSpPr>
        <p:spPr>
          <a:xfrm>
            <a:off x="5897880" y="2880360"/>
            <a:ext cx="822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2D3EE"/>
                </a:solidFill>
              </a:rPr>
              <a:t>51%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6720840" y="2880360"/>
            <a:ext cx="3611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Team &amp; Office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10287000" y="2880360"/>
            <a:ext cx="1051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£636K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5760720" y="3520440"/>
            <a:ext cx="5623560" cy="548640"/>
          </a:xfrm>
          <a:prstGeom prst="roundRect">
            <a:avLst>
              <a:gd name="adj" fmla="val 13333"/>
            </a:avLst>
          </a:prstGeom>
          <a:solidFill>
            <a:srgbClr val="1A1A38"/>
          </a:solidFill>
          <a:ln w="6350">
            <a:solidFill>
              <a:srgbClr val="333333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760720" y="3520440"/>
            <a:ext cx="1237183" cy="548640"/>
          </a:xfrm>
          <a:prstGeom prst="roundRect">
            <a:avLst>
              <a:gd name="adj" fmla="val 13333"/>
            </a:avLst>
          </a:prstGeom>
          <a:solidFill>
            <a:srgbClr val="22D3EE">
              <a:alpha val="15000"/>
            </a:srgbClr>
          </a:solidFill>
          <a:ln/>
        </p:spPr>
      </p:sp>
      <p:sp>
        <p:nvSpPr>
          <p:cNvPr id="29" name="Text 27"/>
          <p:cNvSpPr/>
          <p:nvPr/>
        </p:nvSpPr>
        <p:spPr>
          <a:xfrm>
            <a:off x="5897880" y="3520440"/>
            <a:ext cx="822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2D3EE"/>
                </a:solidFill>
              </a:rPr>
              <a:t>22%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6720840" y="3520440"/>
            <a:ext cx="3611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Franchise &amp; Outreach Leadership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10287000" y="3520440"/>
            <a:ext cx="1051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£280K</a:t>
            </a:r>
            <a:endParaRPr lang="en-US" sz="1400" dirty="0"/>
          </a:p>
        </p:txBody>
      </p:sp>
      <p:sp>
        <p:nvSpPr>
          <p:cNvPr id="32" name="Shape 30"/>
          <p:cNvSpPr/>
          <p:nvPr/>
        </p:nvSpPr>
        <p:spPr>
          <a:xfrm>
            <a:off x="5760720" y="4160520"/>
            <a:ext cx="5623560" cy="548640"/>
          </a:xfrm>
          <a:prstGeom prst="roundRect">
            <a:avLst>
              <a:gd name="adj" fmla="val 13333"/>
            </a:avLst>
          </a:prstGeom>
          <a:solidFill>
            <a:srgbClr val="1A1A38"/>
          </a:solidFill>
          <a:ln w="6350">
            <a:solidFill>
              <a:srgbClr val="333333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760720" y="4160520"/>
            <a:ext cx="899770" cy="548640"/>
          </a:xfrm>
          <a:prstGeom prst="roundRect">
            <a:avLst>
              <a:gd name="adj" fmla="val 13333"/>
            </a:avLst>
          </a:prstGeom>
          <a:solidFill>
            <a:srgbClr val="22D3EE">
              <a:alpha val="15000"/>
            </a:srgbClr>
          </a:solidFill>
          <a:ln/>
        </p:spPr>
      </p:sp>
      <p:sp>
        <p:nvSpPr>
          <p:cNvPr id="34" name="Text 32"/>
          <p:cNvSpPr/>
          <p:nvPr/>
        </p:nvSpPr>
        <p:spPr>
          <a:xfrm>
            <a:off x="5897880" y="4160520"/>
            <a:ext cx="822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2D3EE"/>
                </a:solidFill>
              </a:rPr>
              <a:t>16%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6720840" y="4160520"/>
            <a:ext cx="3611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Paid Marketing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10287000" y="4160520"/>
            <a:ext cx="1051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£200K</a:t>
            </a:r>
            <a:endParaRPr lang="en-US" sz="1400" dirty="0"/>
          </a:p>
        </p:txBody>
      </p:sp>
      <p:sp>
        <p:nvSpPr>
          <p:cNvPr id="37" name="Shape 35"/>
          <p:cNvSpPr/>
          <p:nvPr/>
        </p:nvSpPr>
        <p:spPr>
          <a:xfrm>
            <a:off x="5760720" y="4800600"/>
            <a:ext cx="5623560" cy="548640"/>
          </a:xfrm>
          <a:prstGeom prst="roundRect">
            <a:avLst>
              <a:gd name="adj" fmla="val 13333"/>
            </a:avLst>
          </a:prstGeom>
          <a:solidFill>
            <a:srgbClr val="1A1A38"/>
          </a:solidFill>
          <a:ln w="6350">
            <a:solidFill>
              <a:srgbClr val="333333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760720" y="4800600"/>
            <a:ext cx="337414" cy="548640"/>
          </a:xfrm>
          <a:prstGeom prst="roundRect">
            <a:avLst>
              <a:gd name="adj" fmla="val 21680"/>
            </a:avLst>
          </a:prstGeom>
          <a:solidFill>
            <a:srgbClr val="22D3EE">
              <a:alpha val="15000"/>
            </a:srgbClr>
          </a:solidFill>
          <a:ln/>
        </p:spPr>
      </p:sp>
      <p:sp>
        <p:nvSpPr>
          <p:cNvPr id="39" name="Text 37"/>
          <p:cNvSpPr/>
          <p:nvPr/>
        </p:nvSpPr>
        <p:spPr>
          <a:xfrm>
            <a:off x="5897880" y="4800600"/>
            <a:ext cx="822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2D3EE"/>
                </a:solidFill>
              </a:rPr>
              <a:t>6%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6720840" y="4800600"/>
            <a:ext cx="3611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Events, Travel &amp; Outdoor Ads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10287000" y="4800600"/>
            <a:ext cx="1051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£74K</a:t>
            </a:r>
            <a:endParaRPr lang="en-US" sz="1400" dirty="0"/>
          </a:p>
        </p:txBody>
      </p:sp>
      <p:sp>
        <p:nvSpPr>
          <p:cNvPr id="42" name="Shape 40"/>
          <p:cNvSpPr/>
          <p:nvPr/>
        </p:nvSpPr>
        <p:spPr>
          <a:xfrm>
            <a:off x="5760720" y="5440680"/>
            <a:ext cx="5623560" cy="548640"/>
          </a:xfrm>
          <a:prstGeom prst="roundRect">
            <a:avLst>
              <a:gd name="adj" fmla="val 13333"/>
            </a:avLst>
          </a:prstGeom>
          <a:solidFill>
            <a:srgbClr val="1A1A38"/>
          </a:solidFill>
          <a:ln w="6350">
            <a:solidFill>
              <a:srgbClr val="333333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5760720" y="5440680"/>
            <a:ext cx="281178" cy="548640"/>
          </a:xfrm>
          <a:prstGeom prst="roundRect">
            <a:avLst>
              <a:gd name="adj" fmla="val 26016"/>
            </a:avLst>
          </a:prstGeom>
          <a:solidFill>
            <a:srgbClr val="22D3EE">
              <a:alpha val="15000"/>
            </a:srgbClr>
          </a:solidFill>
          <a:ln/>
        </p:spPr>
      </p:sp>
      <p:sp>
        <p:nvSpPr>
          <p:cNvPr id="44" name="Text 42"/>
          <p:cNvSpPr/>
          <p:nvPr/>
        </p:nvSpPr>
        <p:spPr>
          <a:xfrm>
            <a:off x="5897880" y="5440680"/>
            <a:ext cx="822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2D3EE"/>
                </a:solidFill>
              </a:rPr>
              <a:t>5%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6720840" y="5440680"/>
            <a:ext cx="3611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Machines &amp; Printers</a:t>
            </a:r>
            <a:endParaRPr lang="en-US" sz="1200" dirty="0"/>
          </a:p>
        </p:txBody>
      </p:sp>
      <p:sp>
        <p:nvSpPr>
          <p:cNvPr id="46" name="Text 44"/>
          <p:cNvSpPr/>
          <p:nvPr/>
        </p:nvSpPr>
        <p:spPr>
          <a:xfrm>
            <a:off x="10287000" y="5440680"/>
            <a:ext cx="1051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£60K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707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3152"/>
            <a:ext cx="12191695" cy="36576"/>
          </a:xfrm>
          <a:prstGeom prst="rect">
            <a:avLst/>
          </a:prstGeom>
          <a:solidFill>
            <a:srgbClr val="E879F9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3657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600" kern="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· RETURNS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7772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Investor returns · 3-year exit scenarios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640080" y="653796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</a:rPr>
              <a:t>Lets Connect · UK Seed Round · £1.25M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065215" y="653796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</a:rPr>
              <a:t>letsconnectcard.com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19659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CA3AF"/>
                </a:solidFill>
              </a:rPr>
              <a:t>£1.25M for 15% equity · Post-money £8.33M · Pre-money £7.08M · IPO window FY 2028–29 (LSE AIM)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40080" y="2606040"/>
            <a:ext cx="3602736" cy="3657600"/>
          </a:xfrm>
          <a:prstGeom prst="roundRect">
            <a:avLst>
              <a:gd name="adj" fmla="val 3807"/>
            </a:avLst>
          </a:prstGeom>
          <a:solidFill>
            <a:srgbClr val="0F0F2E"/>
          </a:solidFill>
          <a:ln w="25400">
            <a:solidFill>
              <a:srgbClr val="34D39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0080" y="2834640"/>
            <a:ext cx="360273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600" kern="0" dirty="0">
                <a:solidFill>
                  <a:srgbClr val="34D399"/>
                </a:solidFill>
              </a:rPr>
              <a:t>CONSERVATIVE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0080" y="3200400"/>
            <a:ext cx="3602736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600" b="1" dirty="0">
                <a:solidFill>
                  <a:srgbClr val="FFFFFF"/>
                </a:solidFill>
              </a:rPr>
              <a:t>3×</a:t>
            </a:r>
            <a:endParaRPr lang="en-US" sz="6600" dirty="0"/>
          </a:p>
        </p:txBody>
      </p:sp>
      <p:sp>
        <p:nvSpPr>
          <p:cNvPr id="12" name="Text 10"/>
          <p:cNvSpPr/>
          <p:nvPr/>
        </p:nvSpPr>
        <p:spPr>
          <a:xfrm>
            <a:off x="640080" y="4434840"/>
            <a:ext cx="360273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CA3AF"/>
                </a:solidFill>
              </a:rPr>
              <a:t>Revenue Exit Multiple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914400" y="4937760"/>
            <a:ext cx="3054096" cy="0"/>
          </a:xfrm>
          <a:prstGeom prst="line">
            <a:avLst/>
          </a:prstGeom>
          <a:noFill/>
          <a:ln w="6350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14400" y="4965192"/>
            <a:ext cx="3054096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CA3AF"/>
                </a:solidFill>
              </a:rPr>
              <a:t>Exit Valuation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14400" y="5138928"/>
            <a:ext cx="305409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£76.50M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914400" y="5394960"/>
            <a:ext cx="3054096" cy="0"/>
          </a:xfrm>
          <a:prstGeom prst="line">
            <a:avLst/>
          </a:prstGeom>
          <a:noFill/>
          <a:ln w="6350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14400" y="5422392"/>
            <a:ext cx="3054096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CA3AF"/>
                </a:solidFill>
              </a:rPr>
              <a:t>Your 15% Stake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914400" y="5596128"/>
            <a:ext cx="305409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£11.48M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914400" y="5852160"/>
            <a:ext cx="3054096" cy="0"/>
          </a:xfrm>
          <a:prstGeom prst="line">
            <a:avLst/>
          </a:prstGeom>
          <a:noFill/>
          <a:ln w="6350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14400" y="5879592"/>
            <a:ext cx="3054096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CA3AF"/>
                </a:solidFill>
              </a:rPr>
              <a:t>Cash-on-Cash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914400" y="6053328"/>
            <a:ext cx="305409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9.2×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4416552" y="2606040"/>
            <a:ext cx="3602736" cy="3657600"/>
          </a:xfrm>
          <a:prstGeom prst="roundRect">
            <a:avLst>
              <a:gd name="adj" fmla="val 3807"/>
            </a:avLst>
          </a:prstGeom>
          <a:solidFill>
            <a:srgbClr val="0F0F2E"/>
          </a:solidFill>
          <a:ln w="25400">
            <a:solidFill>
              <a:srgbClr val="22D3E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416552" y="2834640"/>
            <a:ext cx="360273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600" kern="0" dirty="0">
                <a:solidFill>
                  <a:srgbClr val="22D3EE"/>
                </a:solidFill>
              </a:rPr>
              <a:t>BASE CASE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4416552" y="3200400"/>
            <a:ext cx="3602736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600" b="1" dirty="0">
                <a:solidFill>
                  <a:srgbClr val="FFFFFF"/>
                </a:solidFill>
              </a:rPr>
              <a:t>5×</a:t>
            </a:r>
            <a:endParaRPr lang="en-US" sz="6600" dirty="0"/>
          </a:p>
        </p:txBody>
      </p:sp>
      <p:sp>
        <p:nvSpPr>
          <p:cNvPr id="25" name="Text 23"/>
          <p:cNvSpPr/>
          <p:nvPr/>
        </p:nvSpPr>
        <p:spPr>
          <a:xfrm>
            <a:off x="4416552" y="4434840"/>
            <a:ext cx="360273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CA3AF"/>
                </a:solidFill>
              </a:rPr>
              <a:t>Revenue Exit Multiple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4690872" y="4937760"/>
            <a:ext cx="3054096" cy="0"/>
          </a:xfrm>
          <a:prstGeom prst="line">
            <a:avLst/>
          </a:prstGeom>
          <a:noFill/>
          <a:ln w="6350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690872" y="4965192"/>
            <a:ext cx="3054096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CA3AF"/>
                </a:solidFill>
              </a:rPr>
              <a:t>Exit Valuation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4690872" y="5138928"/>
            <a:ext cx="305409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£127.50M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4690872" y="5394960"/>
            <a:ext cx="3054096" cy="0"/>
          </a:xfrm>
          <a:prstGeom prst="line">
            <a:avLst/>
          </a:prstGeom>
          <a:noFill/>
          <a:ln w="6350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690872" y="5422392"/>
            <a:ext cx="3054096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CA3AF"/>
                </a:solidFill>
              </a:rPr>
              <a:t>Your 15% Stake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4690872" y="5596128"/>
            <a:ext cx="305409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£19.13M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4690872" y="5852160"/>
            <a:ext cx="3054096" cy="0"/>
          </a:xfrm>
          <a:prstGeom prst="line">
            <a:avLst/>
          </a:prstGeom>
          <a:noFill/>
          <a:ln w="6350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690872" y="5879592"/>
            <a:ext cx="3054096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CA3AF"/>
                </a:solidFill>
              </a:rPr>
              <a:t>Cash-on-Cash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4690872" y="6053328"/>
            <a:ext cx="305409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15.3×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8193024" y="2606040"/>
            <a:ext cx="3602736" cy="3657600"/>
          </a:xfrm>
          <a:prstGeom prst="roundRect">
            <a:avLst>
              <a:gd name="adj" fmla="val 3807"/>
            </a:avLst>
          </a:prstGeom>
          <a:solidFill>
            <a:srgbClr val="0F0F2E"/>
          </a:solidFill>
          <a:ln w="25400">
            <a:solidFill>
              <a:srgbClr val="E879F9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8193024" y="2834640"/>
            <a:ext cx="360273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600" kern="0" dirty="0">
                <a:solidFill>
                  <a:srgbClr val="E879F9"/>
                </a:solidFill>
              </a:rPr>
              <a:t>UPSIDE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8193024" y="3200400"/>
            <a:ext cx="3602736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600" b="1" dirty="0">
                <a:solidFill>
                  <a:srgbClr val="FFFFFF"/>
                </a:solidFill>
              </a:rPr>
              <a:t>8×</a:t>
            </a:r>
            <a:endParaRPr lang="en-US" sz="6600" dirty="0"/>
          </a:p>
        </p:txBody>
      </p:sp>
      <p:sp>
        <p:nvSpPr>
          <p:cNvPr id="38" name="Text 36"/>
          <p:cNvSpPr/>
          <p:nvPr/>
        </p:nvSpPr>
        <p:spPr>
          <a:xfrm>
            <a:off x="8193024" y="4434840"/>
            <a:ext cx="360273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CA3AF"/>
                </a:solidFill>
              </a:rPr>
              <a:t>Revenue Exit Multiple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8467344" y="4937760"/>
            <a:ext cx="3054096" cy="0"/>
          </a:xfrm>
          <a:prstGeom prst="line">
            <a:avLst/>
          </a:prstGeom>
          <a:noFill/>
          <a:ln w="6350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8467344" y="4965192"/>
            <a:ext cx="3054096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CA3AF"/>
                </a:solidFill>
              </a:rPr>
              <a:t>Exit Valuation</a:t>
            </a:r>
            <a:endParaRPr lang="en-US" sz="900" dirty="0"/>
          </a:p>
        </p:txBody>
      </p:sp>
      <p:sp>
        <p:nvSpPr>
          <p:cNvPr id="41" name="Text 39"/>
          <p:cNvSpPr/>
          <p:nvPr/>
        </p:nvSpPr>
        <p:spPr>
          <a:xfrm>
            <a:off x="8467344" y="5138928"/>
            <a:ext cx="305409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£204.00M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8467344" y="5394960"/>
            <a:ext cx="3054096" cy="0"/>
          </a:xfrm>
          <a:prstGeom prst="line">
            <a:avLst/>
          </a:prstGeom>
          <a:noFill/>
          <a:ln w="6350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8467344" y="5422392"/>
            <a:ext cx="3054096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CA3AF"/>
                </a:solidFill>
              </a:rPr>
              <a:t>Your 15% Stake</a:t>
            </a:r>
            <a:endParaRPr lang="en-US" sz="900" dirty="0"/>
          </a:p>
        </p:txBody>
      </p:sp>
      <p:sp>
        <p:nvSpPr>
          <p:cNvPr id="44" name="Text 42"/>
          <p:cNvSpPr/>
          <p:nvPr/>
        </p:nvSpPr>
        <p:spPr>
          <a:xfrm>
            <a:off x="8467344" y="5596128"/>
            <a:ext cx="305409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£30.60M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8467344" y="5852160"/>
            <a:ext cx="3054096" cy="0"/>
          </a:xfrm>
          <a:prstGeom prst="line">
            <a:avLst/>
          </a:prstGeom>
          <a:noFill/>
          <a:ln w="6350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8467344" y="5879592"/>
            <a:ext cx="3054096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CA3AF"/>
                </a:solidFill>
              </a:rPr>
              <a:t>Cash-on-Cash</a:t>
            </a:r>
            <a:endParaRPr lang="en-US" sz="900" dirty="0"/>
          </a:p>
        </p:txBody>
      </p:sp>
      <p:sp>
        <p:nvSpPr>
          <p:cNvPr id="47" name="Text 45"/>
          <p:cNvSpPr/>
          <p:nvPr/>
        </p:nvSpPr>
        <p:spPr>
          <a:xfrm>
            <a:off x="8467344" y="6053328"/>
            <a:ext cx="305409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24.5×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707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3657600" y="-3657600"/>
            <a:ext cx="9144000" cy="9144000"/>
          </a:xfrm>
          <a:prstGeom prst="ellipse">
            <a:avLst/>
          </a:prstGeom>
          <a:solidFill>
            <a:srgbClr val="E879F9">
              <a:alpha val="1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05295" y="3200400"/>
            <a:ext cx="9144000" cy="9144000"/>
          </a:xfrm>
          <a:prstGeom prst="ellipse">
            <a:avLst/>
          </a:prstGeom>
          <a:solidFill>
            <a:srgbClr val="22D3EE">
              <a:alpha val="12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09728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1200" kern="0" dirty="0">
                <a:solidFill>
                  <a:srgbClr val="22D3EE"/>
                </a:solidFill>
              </a:rPr>
              <a:t>TAKE THE MEETING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22960" y="1737360"/>
            <a:ext cx="109728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Let's build the UK's next
</a:t>
            </a:r>
            <a:pPr indent="0" marL="0">
              <a:buNone/>
            </a:pPr>
            <a:r>
              <a:rPr lang="en-US" sz="4800" b="1" dirty="0">
                <a:solidFill>
                  <a:srgbClr val="E879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category leader.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822960" y="41605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CA3AF"/>
                </a:solidFill>
              </a:rPr>
              <a:t>Founder-led conversations · Full data room access · 48-hour turnaround · UK-assembled, UK-priced, UK-supported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822960" y="4800600"/>
            <a:ext cx="5212080" cy="1280160"/>
          </a:xfrm>
          <a:prstGeom prst="roundRect">
            <a:avLst>
              <a:gd name="adj" fmla="val 10714"/>
            </a:avLst>
          </a:prstGeom>
          <a:solidFill>
            <a:srgbClr val="0F0F2E"/>
          </a:solidFill>
          <a:ln w="15240">
            <a:solidFill>
              <a:srgbClr val="22D3EE">
                <a:alpha val="4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05840" y="4937760"/>
            <a:ext cx="4846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22D3EE"/>
                </a:solidFill>
              </a:rPr>
              <a:t>EMAIL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005840" y="521208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arun@letsconnectcards.com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005840" y="5669280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CA3AF"/>
                </a:solidFill>
              </a:rPr>
              <a:t>Founder · CEO · Arun Babu Veeranki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263640" y="4800600"/>
            <a:ext cx="5212080" cy="1280160"/>
          </a:xfrm>
          <a:prstGeom prst="roundRect">
            <a:avLst>
              <a:gd name="adj" fmla="val 10714"/>
            </a:avLst>
          </a:prstGeom>
          <a:solidFill>
            <a:srgbClr val="0F0F2E"/>
          </a:solidFill>
          <a:ln w="15240">
            <a:solidFill>
              <a:srgbClr val="E879F9">
                <a:alpha val="40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46520" y="4937760"/>
            <a:ext cx="4846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E879F9"/>
                </a:solidFill>
              </a:rPr>
              <a:t>DATA ROOM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446520" y="521208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letsconnectcard.com/invest/uk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446520" y="5669280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CA3AF"/>
                </a:solidFill>
              </a:rPr>
              <a:t>Full deck · Financial model · Legal · Team bios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Lets Connect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Lets Connect · UK Seed Round</dc:title>
  <dc:subject>PptxGenJS Presentation</dc:subject>
  <dc:creator>Arun Babu Veeranki</dc:creator>
  <cp:lastModifiedBy>Arun Babu Veeranki</cp:lastModifiedBy>
  <cp:revision>1</cp:revision>
  <dcterms:created xsi:type="dcterms:W3CDTF">2026-07-23T22:00:35Z</dcterms:created>
  <dcterms:modified xsi:type="dcterms:W3CDTF">2026-07-23T22:00:35Z</dcterms:modified>
</cp:coreProperties>
</file>